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type="screen4x3" cy="6858000" cx="9144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tableStyles" Target="tableStyles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2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30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3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3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Title Slide">
    <p:bg>
      <p:bgRef idx="1001">
        <a:schemeClr val="bg1"/>
      </p:bgRef>
    </p:bg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588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algn="l" indent="0" marL="0">
              <a:buNone/>
              <a:defRPr b="1" sz="1800">
                <a:solidFill>
                  <a:schemeClr val="tx2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48589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p>
            <a:fld id="{2E6B35F7-424B-4726-BAF6-AF65409CB70F}" type="datetimeFigureOut">
              <a:rPr lang="en-US" smtClean="0"/>
              <a:t>29-Jun-22</a:t>
            </a:fld>
            <a:endParaRPr lang="en-US"/>
          </a:p>
        </p:txBody>
      </p:sp>
      <p:sp>
        <p:nvSpPr>
          <p:cNvPr id="1048590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p>
            <a:endParaRPr lang="en-US"/>
          </a:p>
        </p:txBody>
      </p:sp>
      <p:sp>
        <p:nvSpPr>
          <p:cNvPr id="1048591" name="Rectangle 9"/>
          <p:cNvSpPr/>
          <p:nvPr/>
        </p:nvSpPr>
        <p:spPr bwMode="auto">
          <a:xfrm>
            <a:off x="381000" y="0"/>
            <a:ext cx="609600" cy="6858000"/>
          </a:xfrm>
          <a:prstGeom prst="rect"/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592" name="Rectangle 11"/>
          <p:cNvSpPr/>
          <p:nvPr/>
        </p:nvSpPr>
        <p:spPr bwMode="auto">
          <a:xfrm>
            <a:off x="276336" y="0"/>
            <a:ext cx="104664" cy="6858000"/>
          </a:xfrm>
          <a:prstGeom prst="rect"/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593" name="Rectangle 13"/>
          <p:cNvSpPr/>
          <p:nvPr/>
        </p:nvSpPr>
        <p:spPr bwMode="auto">
          <a:xfrm>
            <a:off x="990600" y="0"/>
            <a:ext cx="181872" cy="6858000"/>
          </a:xfrm>
          <a:prstGeom prst="rect"/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594" name="Rectangle 18"/>
          <p:cNvSpPr/>
          <p:nvPr/>
        </p:nvSpPr>
        <p:spPr bwMode="auto">
          <a:xfrm>
            <a:off x="1141320" y="0"/>
            <a:ext cx="230280" cy="6858000"/>
          </a:xfrm>
          <a:prstGeom prst="rect"/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595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/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596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/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597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/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598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/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599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/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600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/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601" name="Rectangle 26"/>
          <p:cNvSpPr/>
          <p:nvPr/>
        </p:nvSpPr>
        <p:spPr bwMode="auto">
          <a:xfrm>
            <a:off x="1219200" y="0"/>
            <a:ext cx="76200" cy="6858000"/>
          </a:xfrm>
          <a:prstGeom prst="rect"/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02" name="Oval 20"/>
          <p:cNvSpPr/>
          <p:nvPr/>
        </p:nvSpPr>
        <p:spPr bwMode="auto">
          <a:xfrm>
            <a:off x="609600" y="3429000"/>
            <a:ext cx="1295400" cy="1295400"/>
          </a:xfrm>
          <a:prstGeom prst="ellipse"/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03" name="Oval 22"/>
          <p:cNvSpPr/>
          <p:nvPr/>
        </p:nvSpPr>
        <p:spPr bwMode="auto">
          <a:xfrm>
            <a:off x="1309632" y="4866752"/>
            <a:ext cx="641424" cy="641424"/>
          </a:xfrm>
          <a:prstGeom prst="ellipse"/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04" name="Oval 23"/>
          <p:cNvSpPr/>
          <p:nvPr/>
        </p:nvSpPr>
        <p:spPr bwMode="auto">
          <a:xfrm>
            <a:off x="1091080" y="5500632"/>
            <a:ext cx="137160" cy="137160"/>
          </a:xfrm>
          <a:prstGeom prst="ellipse"/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05" name="Oval 25"/>
          <p:cNvSpPr/>
          <p:nvPr/>
        </p:nvSpPr>
        <p:spPr bwMode="auto">
          <a:xfrm>
            <a:off x="1664208" y="5788152"/>
            <a:ext cx="274320" cy="274320"/>
          </a:xfrm>
          <a:prstGeom prst="ellipse"/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06" name="Oval 24"/>
          <p:cNvSpPr/>
          <p:nvPr/>
        </p:nvSpPr>
        <p:spPr>
          <a:xfrm>
            <a:off x="1905000" y="4495800"/>
            <a:ext cx="365760" cy="365760"/>
          </a:xfrm>
          <a:prstGeom prst="ellipse"/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07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p>
            <a:fld id="{87200439-8807-4CE0-84C4-2955EFC7A24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accent1="accent1" accent2="accent2" accent3="accent3" accent4="accent4" accent5="accent5" accent6="accent6" bg1="lt1" bg2="lt2" tx1="dk1" tx2="dk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5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59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p>
            <a:fld id="{2E6B35F7-424B-4726-BAF6-AF65409CB70F}" type="datetimeFigureOut">
              <a:rPr lang="en-US" smtClean="0"/>
              <a:t>29-Jun-22</a:t>
            </a:fld>
            <a:endParaRPr lang="en-US"/>
          </a:p>
        </p:txBody>
      </p:sp>
      <p:sp>
        <p:nvSpPr>
          <p:cNvPr id="1048660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p>
            <a:fld id="{87200439-8807-4CE0-84C4-2955EFC7A24C}" type="slidenum">
              <a:rPr lang="en-US" smtClean="0"/>
              <a:t>‹#›</a:t>
            </a:fld>
            <a:endParaRPr lang="en-US"/>
          </a:p>
        </p:txBody>
      </p:sp>
      <p:sp>
        <p:nvSpPr>
          <p:cNvPr id="1048661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Section Header">
    <p:bg>
      <p:bgRef idx="1001">
        <a:schemeClr val="bg2"/>
      </p:bgRef>
    </p:bg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baseline="0" b="1" cap="small" sz="30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81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indent="0" marL="0">
              <a:buNone/>
              <a:defRPr b="1" sz="1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82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p>
            <a:fld id="{2E6B35F7-424B-4726-BAF6-AF65409CB70F}" type="datetimeFigureOut">
              <a:rPr lang="en-US" smtClean="0"/>
              <a:t>29-Jun-22</a:t>
            </a:fld>
            <a:endParaRPr lang="en-US"/>
          </a:p>
        </p:txBody>
      </p:sp>
      <p:sp>
        <p:nvSpPr>
          <p:cNvPr id="1048683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p>
            <a:endParaRPr lang="en-US"/>
          </a:p>
        </p:txBody>
      </p:sp>
      <p:sp>
        <p:nvSpPr>
          <p:cNvPr id="1048684" name="Rectangle 8"/>
          <p:cNvSpPr/>
          <p:nvPr/>
        </p:nvSpPr>
        <p:spPr bwMode="auto">
          <a:xfrm>
            <a:off x="381000" y="0"/>
            <a:ext cx="609600" cy="6858000"/>
          </a:xfrm>
          <a:prstGeom prst="rect"/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685" name="Rectangle 9"/>
          <p:cNvSpPr/>
          <p:nvPr/>
        </p:nvSpPr>
        <p:spPr bwMode="auto">
          <a:xfrm>
            <a:off x="276336" y="0"/>
            <a:ext cx="104664" cy="6858000"/>
          </a:xfrm>
          <a:prstGeom prst="rect"/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686" name="Rectangle 10"/>
          <p:cNvSpPr/>
          <p:nvPr/>
        </p:nvSpPr>
        <p:spPr bwMode="auto">
          <a:xfrm>
            <a:off x="990600" y="0"/>
            <a:ext cx="181872" cy="6858000"/>
          </a:xfrm>
          <a:prstGeom prst="rect"/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687" name="Rectangle 11"/>
          <p:cNvSpPr/>
          <p:nvPr/>
        </p:nvSpPr>
        <p:spPr bwMode="auto">
          <a:xfrm>
            <a:off x="1141320" y="0"/>
            <a:ext cx="230280" cy="6858000"/>
          </a:xfrm>
          <a:prstGeom prst="rect"/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688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/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689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/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690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/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691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/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692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/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693" name="Rectangle 17"/>
          <p:cNvSpPr/>
          <p:nvPr/>
        </p:nvSpPr>
        <p:spPr bwMode="auto">
          <a:xfrm>
            <a:off x="1219200" y="0"/>
            <a:ext cx="76200" cy="6858000"/>
          </a:xfrm>
          <a:prstGeom prst="rect"/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94" name="Oval 18"/>
          <p:cNvSpPr/>
          <p:nvPr/>
        </p:nvSpPr>
        <p:spPr bwMode="auto">
          <a:xfrm>
            <a:off x="609600" y="3429000"/>
            <a:ext cx="1295400" cy="1295400"/>
          </a:xfrm>
          <a:prstGeom prst="ellipse"/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95" name="Oval 19"/>
          <p:cNvSpPr/>
          <p:nvPr/>
        </p:nvSpPr>
        <p:spPr bwMode="auto">
          <a:xfrm>
            <a:off x="1324704" y="4866752"/>
            <a:ext cx="641424" cy="641424"/>
          </a:xfrm>
          <a:prstGeom prst="ellipse"/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96" name="Oval 20"/>
          <p:cNvSpPr/>
          <p:nvPr/>
        </p:nvSpPr>
        <p:spPr bwMode="auto">
          <a:xfrm>
            <a:off x="1091080" y="5500632"/>
            <a:ext cx="137160" cy="137160"/>
          </a:xfrm>
          <a:prstGeom prst="ellipse"/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97" name="Oval 21"/>
          <p:cNvSpPr/>
          <p:nvPr/>
        </p:nvSpPr>
        <p:spPr bwMode="auto">
          <a:xfrm>
            <a:off x="1664208" y="5791200"/>
            <a:ext cx="274320" cy="274320"/>
          </a:xfrm>
          <a:prstGeom prst="ellipse"/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98" name="Oval 22"/>
          <p:cNvSpPr/>
          <p:nvPr/>
        </p:nvSpPr>
        <p:spPr bwMode="auto">
          <a:xfrm>
            <a:off x="1879040" y="4479888"/>
            <a:ext cx="365760" cy="365760"/>
          </a:xfrm>
          <a:prstGeom prst="ellipse"/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99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/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700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p>
            <a:fld id="{87200439-8807-4CE0-84C4-2955EFC7A24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70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6B35F7-424B-4726-BAF6-AF65409CB70F}" type="datetimeFigureOut">
              <a:rPr lang="en-US" smtClean="0"/>
              <a:t>29-Jun-22</a:t>
            </a:fld>
            <a:endParaRPr lang="en-US"/>
          </a:p>
        </p:txBody>
      </p:sp>
      <p:sp>
        <p:nvSpPr>
          <p:cNvPr id="104870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0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7200439-8807-4CE0-84C4-2955EFC7A24C}" type="slidenum">
              <a:rPr lang="en-US" smtClean="0"/>
              <a:t>‹#›</a:t>
            </a:fld>
            <a:endParaRPr lang="en-US"/>
          </a:p>
        </p:txBody>
      </p:sp>
      <p:sp>
        <p:nvSpPr>
          <p:cNvPr id="1048705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706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7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70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6B35F7-424B-4726-BAF6-AF65409CB70F}" type="datetimeFigureOut">
              <a:rPr lang="en-US" smtClean="0"/>
              <a:t>29-Jun-22</a:t>
            </a:fld>
            <a:endParaRPr lang="en-US"/>
          </a:p>
        </p:txBody>
      </p:sp>
      <p:sp>
        <p:nvSpPr>
          <p:cNvPr id="104870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7200439-8807-4CE0-84C4-2955EFC7A24C}" type="slidenum">
              <a:rPr lang="en-US" smtClean="0"/>
              <a:t>‹#›</a:t>
            </a:fld>
            <a:endParaRPr lang="en-US"/>
          </a:p>
        </p:txBody>
      </p:sp>
      <p:sp>
        <p:nvSpPr>
          <p:cNvPr id="10487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712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713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anchor="ctr" rtlCol="0">
            <a:noAutofit/>
          </a:bodyPr>
          <a:lstStyle>
            <a:lvl1pPr indent="0" marL="0">
              <a:buFontTx/>
              <a:buNone/>
              <a:defRPr b="1" sz="2000">
                <a:solidFill>
                  <a:srgbClr val="FFFFFF"/>
                </a:solidFill>
              </a:defRPr>
            </a:lvl1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7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anchor="ctr" rtlCol="0">
            <a:noAutofit/>
          </a:bodyPr>
          <a:lstStyle>
            <a:lvl1pPr indent="0" marL="0">
              <a:buFontTx/>
              <a:buNone/>
              <a:defRPr b="1" sz="2000">
                <a:solidFill>
                  <a:srgbClr val="FFFFFF"/>
                </a:solidFill>
              </a:defRPr>
            </a:lvl1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13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p>
            <a:fld id="{2E6B35F7-424B-4726-BAF6-AF65409CB70F}" type="datetimeFigureOut">
              <a:rPr lang="en-US" smtClean="0"/>
              <a:t>29-Jun-22</a:t>
            </a:fld>
            <a:endParaRPr lang="en-US"/>
          </a:p>
        </p:txBody>
      </p:sp>
      <p:sp>
        <p:nvSpPr>
          <p:cNvPr id="1048614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p>
            <a:fld id="{87200439-8807-4CE0-84C4-2955EFC7A24C}" type="slidenum">
              <a:rPr lang="en-US" smtClean="0"/>
              <a:t>‹#›</a:t>
            </a:fld>
            <a:endParaRPr lang="en-US"/>
          </a:p>
        </p:txBody>
      </p:sp>
      <p:sp>
        <p:nvSpPr>
          <p:cNvPr id="1048615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6B35F7-424B-4726-BAF6-AF65409CB70F}" type="datetimeFigureOut">
              <a:rPr lang="en-US" smtClean="0"/>
              <a:t>29-Jun-22</a:t>
            </a:fld>
            <a:endParaRPr lang="en-US"/>
          </a:p>
        </p:txBody>
      </p:sp>
      <p:sp>
        <p:nvSpPr>
          <p:cNvPr id="104862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2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7200439-8807-4CE0-84C4-2955EFC7A2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Tx">
  <p:cSld name="Content with Caption">
    <p:bg>
      <p:bgRef idx="1001">
        <a:schemeClr val="bg1"/>
      </p:bgRef>
    </p:bg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/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dirty="0" kumimoji="0" lang="en-US"/>
          </a:p>
        </p:txBody>
      </p:sp>
      <p:sp>
        <p:nvSpPr>
          <p:cNvPr id="1048716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baseline="0" b="1" cap="small" sz="20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717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indent="0" marL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71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/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dirty="0" kumimoji="0" lang="en-US"/>
          </a:p>
        </p:txBody>
      </p:sp>
      <p:sp>
        <p:nvSpPr>
          <p:cNvPr id="104871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/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dirty="0" kumimoji="0" lang="en-US"/>
          </a:p>
        </p:txBody>
      </p:sp>
      <p:sp>
        <p:nvSpPr>
          <p:cNvPr id="1048720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/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721" name="Rectangle 11"/>
          <p:cNvSpPr/>
          <p:nvPr/>
        </p:nvSpPr>
        <p:spPr bwMode="auto">
          <a:xfrm>
            <a:off x="8839200" y="0"/>
            <a:ext cx="304800" cy="6858000"/>
          </a:xfrm>
          <a:prstGeom prst="rect"/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722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/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723" name="Oval 13"/>
          <p:cNvSpPr/>
          <p:nvPr/>
        </p:nvSpPr>
        <p:spPr>
          <a:xfrm>
            <a:off x="8156448" y="5715000"/>
            <a:ext cx="548640" cy="548640"/>
          </a:xfrm>
          <a:prstGeom prst="ellipse"/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724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725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p>
            <a:fld id="{2E6B35F7-424B-4726-BAF6-AF65409CB70F}" type="datetimeFigureOut">
              <a:rPr lang="en-US" smtClean="0"/>
              <a:t>29-Jun-22</a:t>
            </a:fld>
            <a:endParaRPr lang="en-US"/>
          </a:p>
        </p:txBody>
      </p:sp>
      <p:sp>
        <p:nvSpPr>
          <p:cNvPr id="1048726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p>
            <a:fld id="{87200439-8807-4CE0-84C4-2955EFC7A24C}" type="slidenum">
              <a:rPr lang="en-US" smtClean="0"/>
              <a:t>‹#›</a:t>
            </a:fld>
            <a:endParaRPr lang="en-US"/>
          </a:p>
        </p:txBody>
      </p:sp>
      <p:sp>
        <p:nvSpPr>
          <p:cNvPr id="1048727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p>
            <a:endParaRPr lang="en-US"/>
          </a:p>
        </p:txBody>
      </p:sp>
    </p:spTree>
  </p:cSld>
  <p:clrMapOvr>
    <a:overrideClrMapping accent1="accent1" accent2="accent2" accent3="accent3" accent4="accent4" accent5="accent5" accent6="accent6" bg1="lt1" bg2="lt2" tx1="dk1" tx2="dk2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picTx">
  <p:cSld name="Picture with Caption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2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/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663" name="Oval 12"/>
          <p:cNvSpPr/>
          <p:nvPr/>
        </p:nvSpPr>
        <p:spPr>
          <a:xfrm>
            <a:off x="8156448" y="5715000"/>
            <a:ext cx="548640" cy="548640"/>
          </a:xfrm>
          <a:prstGeom prst="ellipse"/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64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b="1" sz="20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65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indent="0" marL="0">
              <a:buNone/>
              <a:defRPr sz="3200"/>
            </a:lvl1pPr>
          </a:lstStyle>
          <a:p>
            <a:pPr algn="ctr" eaLnBrk="1" hangingPunct="1" latinLnBrk="0">
              <a:buFontTx/>
              <a:buNone/>
            </a:pPr>
            <a:r>
              <a:rPr kumimoji="0" lang="en-US" smtClean="0"/>
              <a:t>Click icon to add picture</a:t>
            </a:r>
            <a:endParaRPr dirty="0" kumimoji="0" lang="en-US"/>
          </a:p>
        </p:txBody>
      </p:sp>
      <p:sp>
        <p:nvSpPr>
          <p:cNvPr id="1048666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anchor="t" anchorCtr="0" bIns="45720" compatLnSpc="1" forceAA="0" fromWordArt="0" horzOverflow="overflow" lIns="91440" numCol="1" rIns="91440" rot="0" rtlCol="0" spcCol="274320" spcFirstLastPara="0" tIns="45720" vert="horz" vertOverflow="overflow" wrap="square">
            <a:normAutofit/>
          </a:bodyPr>
          <a:lstStyle>
            <a:lvl1pPr indent="0" marL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67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/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668" name="Rectangle 10"/>
          <p:cNvSpPr/>
          <p:nvPr/>
        </p:nvSpPr>
        <p:spPr bwMode="auto">
          <a:xfrm>
            <a:off x="8839200" y="0"/>
            <a:ext cx="304800" cy="6858000"/>
          </a:xfrm>
          <a:prstGeom prst="rect"/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669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/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670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/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dirty="0" kumimoji="0" lang="en-US"/>
          </a:p>
        </p:txBody>
      </p:sp>
      <p:sp>
        <p:nvSpPr>
          <p:cNvPr id="1048671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/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dirty="0" kumimoji="0" lang="en-US"/>
          </a:p>
        </p:txBody>
      </p:sp>
      <p:sp>
        <p:nvSpPr>
          <p:cNvPr id="1048672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p>
            <a:fld id="{2E6B35F7-424B-4726-BAF6-AF65409CB70F}" type="datetimeFigureOut">
              <a:rPr lang="en-US" smtClean="0"/>
              <a:t>29-Jun-22</a:t>
            </a:fld>
            <a:endParaRPr lang="en-US"/>
          </a:p>
        </p:txBody>
      </p:sp>
      <p:sp>
        <p:nvSpPr>
          <p:cNvPr id="1048673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p>
            <a:fld id="{87200439-8807-4CE0-84C4-2955EFC7A24C}" type="slidenum">
              <a:rPr lang="en-US" smtClean="0"/>
              <a:t>‹#›</a:t>
            </a:fld>
            <a:endParaRPr lang="en-US"/>
          </a:p>
        </p:txBody>
      </p:sp>
      <p:sp>
        <p:nvSpPr>
          <p:cNvPr id="1048674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76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7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6B35F7-424B-4726-BAF6-AF65409CB70F}" type="datetimeFigureOut">
              <a:rPr lang="en-US" smtClean="0"/>
              <a:t>29-Jun-22</a:t>
            </a:fld>
            <a:endParaRPr lang="en-US"/>
          </a:p>
        </p:txBody>
      </p:sp>
      <p:sp>
        <p:nvSpPr>
          <p:cNvPr id="104867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7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7200439-8807-4CE0-84C4-2955EFC7A2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5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5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6B35F7-424B-4726-BAF6-AF65409CB70F}" type="datetimeFigureOut">
              <a:rPr lang="en-US" smtClean="0"/>
              <a:t>29-Jun-22</a:t>
            </a:fld>
            <a:endParaRPr lang="en-US"/>
          </a:p>
        </p:txBody>
      </p:sp>
      <p:sp>
        <p:nvSpPr>
          <p:cNvPr id="104865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7200439-8807-4CE0-84C4-2955EFC7A2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/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dirty="0" kumimoji="0" lang="en-US"/>
          </a:p>
        </p:txBody>
      </p:sp>
      <p:sp>
        <p:nvSpPr>
          <p:cNvPr id="1048577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/>
        </p:spPr>
        <p:txBody>
          <a:bodyPr anchor="b" vert="horz">
            <a:normAutofit/>
          </a:bodyPr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578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/>
        </p:spPr>
        <p:txBody>
          <a:bodyPr vert="horz">
            <a:normAutofit/>
          </a:bodyPr>
          <a:p>
            <a:pPr eaLnBrk="1" hangingPunct="1" latinLnBrk="0" lvl="0"/>
            <a:r>
              <a:rPr kumimoji="0" lang="en-US" smtClean="0"/>
              <a:t>Click to edit Master text styles</a:t>
            </a:r>
          </a:p>
          <a:p>
            <a:pPr eaLnBrk="1" hangingPunct="1" latinLnBrk="0" lvl="1"/>
            <a:r>
              <a:rPr kumimoji="0" lang="en-US" smtClean="0"/>
              <a:t>Second level</a:t>
            </a:r>
          </a:p>
          <a:p>
            <a:pPr eaLnBrk="1" hangingPunct="1" latinLnBrk="0" lvl="2"/>
            <a:r>
              <a:rPr kumimoji="0" lang="en-US" smtClean="0"/>
              <a:t>Third level</a:t>
            </a:r>
          </a:p>
          <a:p>
            <a:pPr eaLnBrk="1" hangingPunct="1" latinLnBrk="0" lvl="3"/>
            <a:r>
              <a:rPr kumimoji="0" lang="en-US" smtClean="0"/>
              <a:t>Fourth level</a:t>
            </a:r>
          </a:p>
          <a:p>
            <a:pPr eaLnBrk="1" hangingPunct="1" latinLnBrk="0" lvl="4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48579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/>
        </p:spPr>
        <p:txBody>
          <a:bodyPr anchor="ctr" anchorCtr="0" vert="horz"/>
          <a:lstStyle>
            <a:lvl1pPr algn="r" eaLnBrk="1" hangingPunct="1" latinLnBrk="0">
              <a:defRPr sz="1200" kumimoji="0">
                <a:solidFill>
                  <a:schemeClr val="tx2"/>
                </a:solidFill>
              </a:defRPr>
            </a:lvl1pPr>
          </a:lstStyle>
          <a:p>
            <a:fld id="{2E6B35F7-424B-4726-BAF6-AF65409CB70F}" type="datetimeFigureOut">
              <a:rPr lang="en-US" smtClean="0"/>
              <a:t>29-Jun-22</a:t>
            </a:fld>
            <a:endParaRPr lang="en-US"/>
          </a:p>
        </p:txBody>
      </p:sp>
      <p:sp>
        <p:nvSpPr>
          <p:cNvPr id="1048580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/>
        </p:spPr>
        <p:txBody>
          <a:bodyPr anchor="ctr" anchorCtr="0" vert="horz"/>
          <a:lstStyle>
            <a:lvl1pPr algn="l" eaLnBrk="1" hangingPunct="1" latinLnBrk="0">
              <a:defRPr sz="1200" kumimoji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048581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/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582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/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583" name="Rectangle 9"/>
          <p:cNvSpPr/>
          <p:nvPr/>
        </p:nvSpPr>
        <p:spPr bwMode="auto">
          <a:xfrm>
            <a:off x="8839200" y="0"/>
            <a:ext cx="304800" cy="6858000"/>
          </a:xfrm>
          <a:prstGeom prst="rect"/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584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/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585" name="Oval 11"/>
          <p:cNvSpPr/>
          <p:nvPr/>
        </p:nvSpPr>
        <p:spPr>
          <a:xfrm>
            <a:off x="8156448" y="5715000"/>
            <a:ext cx="548640" cy="548640"/>
          </a:xfrm>
          <a:prstGeom prst="ellipse"/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586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/>
        </p:spPr>
        <p:txBody>
          <a:bodyPr anchor="ctr" vert="horz"/>
          <a:lstStyle>
            <a:lvl1pPr algn="ctr" eaLnBrk="1" hangingPunct="1" latinLnBrk="0">
              <a:defRPr b="1" sz="1400" kumimoji="0">
                <a:solidFill>
                  <a:srgbClr val="FFFFFF"/>
                </a:solidFill>
              </a:defRPr>
            </a:lvl1pPr>
          </a:lstStyle>
          <a:p>
            <a:fld id="{87200439-8807-4CE0-84C4-2955EFC7A24C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eaLnBrk="1" hangingPunct="1" latinLnBrk="0" rtl="0">
        <a:spcBef>
          <a:spcPct val="0"/>
        </a:spcBef>
        <a:buNone/>
        <a:defRPr baseline="0" b="0" cap="small" sz="3000" kern="1200" kumimoji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algn="l" eaLnBrk="1" hangingPunct="1" indent="-274320" latinLnBrk="0" marL="274320" rtl="0">
        <a:spcBef>
          <a:spcPts val="600"/>
        </a:spcBef>
        <a:buClr>
          <a:schemeClr val="accent1"/>
        </a:buClr>
        <a:buSzPct val="70000"/>
        <a:buFont typeface="Wingdings"/>
        <a:buChar char=""/>
        <a:defRPr sz="2400"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indent="-274320" latinLnBrk="0" marL="640080" rtl="0">
        <a:spcBef>
          <a:spcPct val="20000"/>
        </a:spcBef>
        <a:buClr>
          <a:schemeClr val="accent1"/>
        </a:buClr>
        <a:buSzPct val="80000"/>
        <a:buFont typeface="Wingdings 2"/>
        <a:buChar char=""/>
        <a:defRPr sz="2100"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indent="-182880" latinLnBrk="0" marL="914400" rtl="0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sz="1800"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indent="-182880" latinLnBrk="0" marL="1188720" rtl="0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sz="1800"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indent="-182880" latinLnBrk="0" marL="1463040" rtl="0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sz="1600"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indent="-182880" latinLnBrk="0" marL="1737360" rtl="0">
        <a:spcBef>
          <a:spcPct val="20000"/>
        </a:spcBef>
        <a:buClr>
          <a:schemeClr val="accent1"/>
        </a:buClr>
        <a:buChar char="•"/>
        <a:defRPr sz="1600" kern="1200" kumimoji="0">
          <a:solidFill>
            <a:schemeClr val="tx2"/>
          </a:solidFill>
          <a:latin typeface="+mn-lt"/>
          <a:ea typeface="+mn-ea"/>
          <a:cs typeface="+mn-cs"/>
        </a:defRPr>
      </a:lvl6pPr>
      <a:lvl7pPr algn="l" eaLnBrk="1" hangingPunct="1" indent="-182880" latinLnBrk="0" marL="2011680" rtl="0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baseline="0" sz="1400" kern="1200" kumimoji="0">
          <a:solidFill>
            <a:schemeClr val="tx2"/>
          </a:solidFill>
          <a:latin typeface="+mn-lt"/>
          <a:ea typeface="+mn-ea"/>
          <a:cs typeface="+mn-cs"/>
        </a:defRPr>
      </a:lvl7pPr>
      <a:lvl8pPr algn="l" eaLnBrk="1" hangingPunct="1" indent="-182880" latinLnBrk="0" marL="2286000" rtl="0">
        <a:spcBef>
          <a:spcPct val="20000"/>
        </a:spcBef>
        <a:buClr>
          <a:schemeClr val="accent2"/>
        </a:buClr>
        <a:buChar char="•"/>
        <a:defRPr baseline="0" cap="small" sz="1400" kern="1200" kumimoji="0">
          <a:solidFill>
            <a:schemeClr val="tx2"/>
          </a:solidFill>
          <a:latin typeface="+mn-lt"/>
          <a:ea typeface="+mn-ea"/>
          <a:cs typeface="+mn-cs"/>
        </a:defRPr>
      </a:lvl8pPr>
      <a:lvl9pPr algn="l" eaLnBrk="1" hangingPunct="1" indent="-182880" latinLnBrk="0" marL="2560320" rtl="0">
        <a:spcBef>
          <a:spcPct val="20000"/>
        </a:spcBef>
        <a:buClr>
          <a:schemeClr val="accent1">
            <a:shade val="75000"/>
          </a:schemeClr>
        </a:buClr>
        <a:buChar char="•"/>
        <a:defRPr baseline="0" sz="1400" kern="1200" kumimoji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algn="l" eaLnBrk="1" hangingPunct="1" latinLnBrk="0" marL="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latinLnBrk="0" marL="457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latinLnBrk="0" marL="914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latinLnBrk="0" marL="1371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latinLnBrk="0" marL="18288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latinLnBrk="0" marL="22860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latinLnBrk="0" marL="2743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latinLnBrk="0" marL="3200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latinLnBrk="0" marL="3657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6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3"/>
          <p:cNvSpPr>
            <a:spLocks noGrp="1"/>
          </p:cNvSpPr>
          <p:nvPr>
            <p:ph type="ctrTitle"/>
          </p:nvPr>
        </p:nvSpPr>
        <p:spPr>
          <a:xfrm>
            <a:off x="2438400" y="457200"/>
            <a:ext cx="5715000" cy="1437162"/>
          </a:xfrm>
        </p:spPr>
        <p:txBody>
          <a:bodyPr>
            <a:noAutofit/>
          </a:bodyPr>
          <a:p>
            <a:pPr algn="r"/>
            <a:r>
              <a:rPr dirty="0" sz="4400" lang="en-US" smtClean="0">
                <a:solidFill>
                  <a:schemeClr val="tx1"/>
                </a:solidFill>
              </a:rPr>
              <a:t>Department </a:t>
            </a:r>
            <a:r>
              <a:rPr dirty="0" sz="5400" lang="en-US" smtClean="0">
                <a:solidFill>
                  <a:schemeClr val="tx1"/>
                </a:solidFill>
              </a:rPr>
              <a:t>o</a:t>
            </a:r>
            <a:r>
              <a:rPr dirty="0" sz="4400" lang="en-US" smtClean="0">
                <a:solidFill>
                  <a:schemeClr val="tx1"/>
                </a:solidFill>
              </a:rPr>
              <a:t>f </a:t>
            </a:r>
            <a:r>
              <a:rPr dirty="0" sz="5400" lang="en-US" smtClean="0">
                <a:solidFill>
                  <a:schemeClr val="tx1"/>
                </a:solidFill>
              </a:rPr>
              <a:t>m</a:t>
            </a:r>
            <a:r>
              <a:rPr dirty="0" sz="4400" lang="en-US" smtClean="0">
                <a:solidFill>
                  <a:schemeClr val="tx1"/>
                </a:solidFill>
              </a:rPr>
              <a:t>athematics</a:t>
            </a:r>
            <a:endParaRPr dirty="0" sz="4400" lang="en-US">
              <a:solidFill>
                <a:schemeClr val="tx1"/>
              </a:solidFill>
            </a:endParaRPr>
          </a:p>
        </p:txBody>
      </p:sp>
      <p:sp>
        <p:nvSpPr>
          <p:cNvPr id="1048609" name="Subtitle 4"/>
          <p:cNvSpPr>
            <a:spLocks noGrp="1"/>
          </p:cNvSpPr>
          <p:nvPr>
            <p:ph type="subTitle" idx="1"/>
          </p:nvPr>
        </p:nvSpPr>
        <p:spPr>
          <a:xfrm>
            <a:off x="2286000" y="3352800"/>
            <a:ext cx="6019800" cy="1143000"/>
          </a:xfrm>
        </p:spPr>
        <p:txBody>
          <a:bodyPr>
            <a:normAutofit/>
          </a:bodyPr>
          <a:p>
            <a:pPr algn="r"/>
            <a:r>
              <a:rPr dirty="0" sz="2400" lang="en-US" smtClean="0">
                <a:solidFill>
                  <a:schemeClr val="tx1"/>
                </a:solidFill>
              </a:rPr>
              <a:t>SGGSJ GOVERNMENT COLLEGE </a:t>
            </a:r>
          </a:p>
          <a:p>
            <a:pPr algn="r"/>
            <a:r>
              <a:rPr dirty="0" sz="2400" lang="en-US" smtClean="0">
                <a:solidFill>
                  <a:schemeClr val="tx1"/>
                </a:solidFill>
              </a:rPr>
              <a:t>PAONTA SAHIB</a:t>
            </a:r>
            <a:endParaRPr dirty="0" sz="2400" lang="en-US">
              <a:solidFill>
                <a:schemeClr val="tx1"/>
              </a:solidFill>
            </a:endParaRPr>
          </a:p>
        </p:txBody>
      </p:sp>
      <p:cxnSp>
        <p:nvCxnSpPr>
          <p:cNvPr id="3145728" name="Straight Connector 6"/>
          <p:cNvCxnSpPr>
            <a:cxnSpLocks/>
          </p:cNvCxnSpPr>
          <p:nvPr/>
        </p:nvCxnSpPr>
        <p:spPr>
          <a:xfrm>
            <a:off x="2286000" y="2438400"/>
            <a:ext cx="5867400" cy="0"/>
          </a:xfrm>
          <a:prstGeom prst="line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itle 1"/>
          <p:cNvSpPr>
            <a:spLocks noGrp="1"/>
          </p:cNvSpPr>
          <p:nvPr>
            <p:ph type="ctrTitle"/>
          </p:nvPr>
        </p:nvSpPr>
        <p:spPr>
          <a:xfrm>
            <a:off x="1295400" y="1143000"/>
            <a:ext cx="7315200" cy="120856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p>
            <a:r>
              <a:rPr dirty="0" sz="3100" lang="en-US" smtClean="0">
                <a:solidFill>
                  <a:schemeClr val="tx1"/>
                </a:solidFill>
              </a:rPr>
              <a:t>COURSE NAME : DIFFERENTIAL EQUATIONS</a:t>
            </a:r>
            <a:endParaRPr dirty="0" sz="3100" lang="en-US">
              <a:solidFill>
                <a:schemeClr val="tx1"/>
              </a:solidFill>
            </a:endParaRPr>
          </a:p>
        </p:txBody>
      </p:sp>
      <p:sp>
        <p:nvSpPr>
          <p:cNvPr id="1048611" name="Subtitle 2"/>
          <p:cNvSpPr>
            <a:spLocks noGrp="1"/>
          </p:cNvSpPr>
          <p:nvPr>
            <p:ph type="subTitle" idx="1"/>
          </p:nvPr>
        </p:nvSpPr>
        <p:spPr>
          <a:xfrm>
            <a:off x="2514600" y="3505200"/>
            <a:ext cx="5257800" cy="762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p>
            <a:r>
              <a:rPr dirty="0" sz="3000" lang="en-US" smtClean="0">
                <a:solidFill>
                  <a:schemeClr val="tx1"/>
                </a:solidFill>
              </a:rPr>
              <a:t>COURSE CODE : 102TH</a:t>
            </a:r>
            <a:endParaRPr dirty="0" sz="3000"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Title 1"/>
          <p:cNvSpPr>
            <a:spLocks noGrp="1"/>
          </p:cNvSpPr>
          <p:nvPr>
            <p:ph type="title"/>
          </p:nvPr>
        </p:nvSpPr>
        <p:spPr>
          <a:xfrm>
            <a:off x="2514600" y="609600"/>
            <a:ext cx="4191000" cy="808038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p>
            <a:pPr algn="ctr"/>
            <a:r>
              <a:rPr b="1" dirty="0" sz="3600" lang="en-US" u="sng" smtClean="0">
                <a:solidFill>
                  <a:schemeClr val="tx1"/>
                </a:solidFill>
              </a:rPr>
              <a:t>CONTENTS</a:t>
            </a:r>
            <a:endParaRPr b="1" dirty="0" sz="3600" lang="en-US" u="sng">
              <a:solidFill>
                <a:schemeClr val="tx1"/>
              </a:solidFill>
            </a:endParaRPr>
          </a:p>
        </p:txBody>
      </p:sp>
      <p:sp>
        <p:nvSpPr>
          <p:cNvPr id="1048617" name="TextBox 2"/>
          <p:cNvSpPr txBox="1"/>
          <p:nvPr/>
        </p:nvSpPr>
        <p:spPr>
          <a:xfrm>
            <a:off x="838200" y="2362200"/>
            <a:ext cx="7010400" cy="2479041"/>
          </a:xfrm>
          <a:prstGeom prst="rect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wrap="square">
            <a:spAutoFit/>
          </a:bodyPr>
          <a:p>
            <a:pPr>
              <a:buFont typeface="Arial" pitchFamily="34" charset="0"/>
              <a:buChar char="•"/>
            </a:pPr>
            <a:r>
              <a:rPr dirty="0" sz="3200" lang="en-US" err="1" smtClean="0"/>
              <a:t>Wronskian</a:t>
            </a:r>
            <a:r>
              <a:rPr dirty="0" sz="3200" lang="en-US" smtClean="0"/>
              <a:t> – </a:t>
            </a:r>
            <a:r>
              <a:rPr dirty="0" sz="3200" lang="en-US" smtClean="0"/>
              <a:t>Definition</a:t>
            </a:r>
          </a:p>
          <a:p>
            <a:endParaRPr dirty="0" sz="800" lang="en-US" smtClean="0"/>
          </a:p>
          <a:p>
            <a:pPr>
              <a:buFont typeface="Arial" pitchFamily="34" charset="0"/>
              <a:buChar char="•"/>
            </a:pPr>
            <a:r>
              <a:rPr dirty="0" sz="3200" lang="en-US" smtClean="0"/>
              <a:t>Some important </a:t>
            </a:r>
            <a:r>
              <a:rPr dirty="0" sz="3200" lang="en-US" smtClean="0"/>
              <a:t>definitions</a:t>
            </a:r>
          </a:p>
          <a:p>
            <a:endParaRPr dirty="0" sz="800" lang="en-US" smtClean="0"/>
          </a:p>
          <a:p>
            <a:pPr>
              <a:buFont typeface="Arial" pitchFamily="34" charset="0"/>
              <a:buChar char="•"/>
            </a:pPr>
            <a:r>
              <a:rPr dirty="0" sz="3200" lang="en-US" smtClean="0"/>
              <a:t>Properties of </a:t>
            </a:r>
            <a:r>
              <a:rPr dirty="0" sz="3200" lang="en-US" err="1" smtClean="0"/>
              <a:t>Wronskian</a:t>
            </a:r>
            <a:endParaRPr dirty="0" sz="3200" lang="en-US" smtClean="0"/>
          </a:p>
          <a:p>
            <a:endParaRPr dirty="0" sz="800" lang="en-US" smtClean="0"/>
          </a:p>
          <a:p>
            <a:pPr>
              <a:buFont typeface="Arial" pitchFamily="34" charset="0"/>
              <a:buChar char="•"/>
            </a:pPr>
            <a:r>
              <a:rPr dirty="0" sz="3200" lang="en-US" smtClean="0"/>
              <a:t>Some examples of </a:t>
            </a:r>
            <a:r>
              <a:rPr dirty="0" sz="3200" lang="en-US" err="1" smtClean="0"/>
              <a:t>Wronskian</a:t>
            </a:r>
            <a:endParaRPr dirty="0" sz="3200" lang="en-US" smtClean="0"/>
          </a:p>
          <a:p>
            <a:endParaRPr dirty="0" sz="800"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3"/>
          <p:cNvSpPr>
            <a:spLocks noGrp="1"/>
          </p:cNvSpPr>
          <p:nvPr>
            <p:ph type="title"/>
          </p:nvPr>
        </p:nvSpPr>
        <p:spPr>
          <a:xfrm>
            <a:off x="1524000" y="274638"/>
            <a:ext cx="6096000" cy="109696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p>
            <a:pPr algn="ctr"/>
            <a:r>
              <a:rPr b="1" dirty="0" sz="3200" lang="en-US" u="sng" smtClean="0"/>
              <a:t>WRONSKIAN  AND  ITS  PROPERTIES</a:t>
            </a:r>
            <a:endParaRPr b="1" dirty="0" sz="3200" lang="en-US" u="sng"/>
          </a:p>
        </p:txBody>
      </p:sp>
      <p:sp>
        <p:nvSpPr>
          <p:cNvPr id="1048619" name="TextBox 4"/>
          <p:cNvSpPr txBox="1"/>
          <p:nvPr/>
        </p:nvSpPr>
        <p:spPr>
          <a:xfrm>
            <a:off x="685800" y="1676400"/>
            <a:ext cx="7620000" cy="3761740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2800" lang="en-US" u="sng" smtClean="0"/>
              <a:t>DEFINITION: </a:t>
            </a:r>
            <a:endParaRPr dirty="0" sz="2800" lang="en-US" smtClean="0"/>
          </a:p>
          <a:p>
            <a:endParaRPr dirty="0" sz="800" lang="en-US" smtClean="0"/>
          </a:p>
          <a:p>
            <a:r>
              <a:rPr dirty="0" sz="2800" lang="en-US" err="1" smtClean="0"/>
              <a:t>Wronskian</a:t>
            </a:r>
            <a:r>
              <a:rPr dirty="0" sz="2800" lang="en-US" smtClean="0"/>
              <a:t> of n real function </a:t>
            </a:r>
            <a:r>
              <a:rPr dirty="0" sz="2800" i="1" lang="en-US" smtClean="0">
                <a:latin typeface="Century Schoolbook" pitchFamily="18" charset="0"/>
              </a:rPr>
              <a:t>f</a:t>
            </a:r>
            <a:r>
              <a:rPr baseline="-25000" dirty="0" sz="2800" i="1" lang="en-US" smtClean="0">
                <a:latin typeface="Century Schoolbook" pitchFamily="18" charset="0"/>
              </a:rPr>
              <a:t>1</a:t>
            </a:r>
            <a:r>
              <a:rPr dirty="0" sz="2800" i="1" lang="en-US" smtClean="0">
                <a:latin typeface="Century Schoolbook" pitchFamily="18" charset="0"/>
              </a:rPr>
              <a:t>, f</a:t>
            </a:r>
            <a:r>
              <a:rPr baseline="-25000" dirty="0" sz="2800" i="1" lang="en-US" smtClean="0">
                <a:latin typeface="Century Schoolbook" pitchFamily="18" charset="0"/>
              </a:rPr>
              <a:t>2</a:t>
            </a:r>
            <a:r>
              <a:rPr dirty="0" sz="2800" i="1" lang="en-US" smtClean="0">
                <a:latin typeface="Century Schoolbook" pitchFamily="18" charset="0"/>
              </a:rPr>
              <a:t>, … f</a:t>
            </a:r>
            <a:r>
              <a:rPr baseline="-25000" dirty="0" sz="2800" i="1" lang="en-US" smtClean="0">
                <a:latin typeface="Century Schoolbook" pitchFamily="18" charset="0"/>
              </a:rPr>
              <a:t>n </a:t>
            </a:r>
            <a:r>
              <a:rPr dirty="0" sz="2800" i="1" lang="en-US" smtClean="0">
                <a:latin typeface="Century Schoolbook" pitchFamily="18" charset="0"/>
              </a:rPr>
              <a:t> </a:t>
            </a:r>
            <a:r>
              <a:rPr dirty="0" sz="2800" lang="en-US" smtClean="0"/>
              <a:t>having derivatives </a:t>
            </a:r>
            <a:r>
              <a:rPr dirty="0" sz="2800" lang="en-US" err="1" smtClean="0"/>
              <a:t>upto</a:t>
            </a:r>
            <a:r>
              <a:rPr dirty="0" sz="2800" lang="en-US" smtClean="0"/>
              <a:t> (n – 1) order over an open interval denoted by W(</a:t>
            </a:r>
            <a:r>
              <a:rPr dirty="0" sz="2800" i="1" lang="en-US" smtClean="0">
                <a:latin typeface="Century Schoolbook" pitchFamily="18" charset="0"/>
              </a:rPr>
              <a:t>f</a:t>
            </a:r>
            <a:r>
              <a:rPr baseline="-25000" dirty="0" sz="2800" i="1" lang="en-US" smtClean="0">
                <a:latin typeface="Century Schoolbook" pitchFamily="18" charset="0"/>
              </a:rPr>
              <a:t>1</a:t>
            </a:r>
            <a:r>
              <a:rPr dirty="0" sz="2800" i="1" lang="en-US" smtClean="0">
                <a:latin typeface="Century Schoolbook" pitchFamily="18" charset="0"/>
              </a:rPr>
              <a:t>, f</a:t>
            </a:r>
            <a:r>
              <a:rPr baseline="-25000" dirty="0" sz="2800" i="1" lang="en-US" smtClean="0">
                <a:latin typeface="Century Schoolbook" pitchFamily="18" charset="0"/>
              </a:rPr>
              <a:t>2</a:t>
            </a:r>
            <a:r>
              <a:rPr dirty="0" sz="2800" i="1" lang="en-US" smtClean="0">
                <a:latin typeface="Century Schoolbook" pitchFamily="18" charset="0"/>
              </a:rPr>
              <a:t>, … f</a:t>
            </a:r>
            <a:r>
              <a:rPr baseline="-25000" dirty="0" sz="2800" i="1" lang="en-US" smtClean="0">
                <a:latin typeface="Century Schoolbook" pitchFamily="18" charset="0"/>
              </a:rPr>
              <a:t>n</a:t>
            </a:r>
            <a:r>
              <a:rPr dirty="0" sz="2800" lang="en-US" smtClean="0"/>
              <a:t>), is defined as the determinants.</a:t>
            </a:r>
          </a:p>
          <a:p>
            <a:endParaRPr dirty="0" sz="2800" lang="en-US" smtClean="0"/>
          </a:p>
          <a:p>
            <a:endParaRPr dirty="0" sz="2800" lang="en-US"/>
          </a:p>
          <a:p>
            <a:endParaRPr dirty="0" sz="2800" lang="en-US"/>
          </a:p>
        </p:txBody>
      </p:sp>
      <p:sp>
        <p:nvSpPr>
          <p:cNvPr id="104862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sp>
        <p:nvSpPr>
          <p:cNvPr id="1048621" name="Rectangle 3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22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sp>
        <p:nvSpPr>
          <p:cNvPr id="1048623" name="Rectangle 6"/>
          <p:cNvSpPr>
            <a:spLocks noChangeArrowheads="1"/>
          </p:cNvSpPr>
          <p:nvPr/>
        </p:nvSpPr>
        <p:spPr bwMode="auto">
          <a:xfrm>
            <a:off x="0" y="146685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2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52" name="Picture 7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52600" y="4191000"/>
            <a:ext cx="4724400" cy="1088667"/>
          </a:xfrm>
          <a:prstGeom prst="rect"/>
          <a:noFill/>
        </p:spPr>
      </p:pic>
      <p:sp>
        <p:nvSpPr>
          <p:cNvPr id="1048625" name="Rectangle 9"/>
          <p:cNvSpPr>
            <a:spLocks noChangeArrowheads="1"/>
          </p:cNvSpPr>
          <p:nvPr/>
        </p:nvSpPr>
        <p:spPr bwMode="auto">
          <a:xfrm>
            <a:off x="0" y="146685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145729" name="Straight Connector 11"/>
          <p:cNvCxnSpPr>
            <a:cxnSpLocks/>
          </p:cNvCxnSpPr>
          <p:nvPr/>
        </p:nvCxnSpPr>
        <p:spPr>
          <a:xfrm>
            <a:off x="762000" y="5867400"/>
            <a:ext cx="7086600" cy="0"/>
          </a:xfrm>
          <a:prstGeom prst="line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TextBox 1"/>
          <p:cNvSpPr txBox="1"/>
          <p:nvPr/>
        </p:nvSpPr>
        <p:spPr>
          <a:xfrm>
            <a:off x="685800" y="304800"/>
            <a:ext cx="7696200" cy="6009640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2400" lang="en-US" u="sng" smtClean="0"/>
              <a:t>LINEAR COMBINATIONS:</a:t>
            </a:r>
          </a:p>
          <a:p>
            <a:endParaRPr dirty="0" sz="800" lang="en-US" smtClean="0"/>
          </a:p>
          <a:p>
            <a:r>
              <a:rPr dirty="0" sz="2200" lang="en-US" smtClean="0"/>
              <a:t>A function </a:t>
            </a:r>
            <a:r>
              <a:rPr dirty="0" sz="2200" i="1" lang="en-US" smtClean="0">
                <a:latin typeface="Century Schoolbook" pitchFamily="18" charset="0"/>
              </a:rPr>
              <a:t>f</a:t>
            </a:r>
            <a:r>
              <a:rPr dirty="0" sz="2200" lang="en-US" smtClean="0"/>
              <a:t> is called a linear combination of function </a:t>
            </a:r>
            <a:r>
              <a:rPr dirty="0" sz="2200" i="1" lang="en-US" smtClean="0">
                <a:latin typeface="Century Schoolbook" pitchFamily="18" charset="0"/>
              </a:rPr>
              <a:t>f</a:t>
            </a:r>
            <a:r>
              <a:rPr baseline="-25000" dirty="0" sz="2200" i="1" lang="en-US" smtClean="0">
                <a:latin typeface="Century Schoolbook" pitchFamily="18" charset="0"/>
              </a:rPr>
              <a:t>1</a:t>
            </a:r>
            <a:r>
              <a:rPr dirty="0" sz="2200" i="1" lang="en-US" smtClean="0">
                <a:latin typeface="Century Schoolbook" pitchFamily="18" charset="0"/>
              </a:rPr>
              <a:t>, f</a:t>
            </a:r>
            <a:r>
              <a:rPr baseline="-25000" dirty="0" sz="2200" i="1" lang="en-US" smtClean="0">
                <a:latin typeface="Century Schoolbook" pitchFamily="18" charset="0"/>
              </a:rPr>
              <a:t>2</a:t>
            </a:r>
            <a:r>
              <a:rPr dirty="0" sz="2200" i="1" lang="en-US" smtClean="0">
                <a:latin typeface="Century Schoolbook" pitchFamily="18" charset="0"/>
              </a:rPr>
              <a:t>, … f</a:t>
            </a:r>
            <a:r>
              <a:rPr baseline="-25000" dirty="0" sz="2200" i="1" lang="en-US" smtClean="0">
                <a:latin typeface="Century Schoolbook" pitchFamily="18" charset="0"/>
              </a:rPr>
              <a:t>n </a:t>
            </a:r>
            <a:r>
              <a:rPr dirty="0" sz="2200" lang="en-US" smtClean="0"/>
              <a:t>if </a:t>
            </a:r>
            <a:r>
              <a:rPr dirty="0" sz="2200" i="1" lang="en-US" smtClean="0">
                <a:latin typeface="Century Schoolbook" pitchFamily="18" charset="0"/>
              </a:rPr>
              <a:t>f</a:t>
            </a:r>
            <a:r>
              <a:rPr dirty="0" sz="2200" lang="en-US" smtClean="0"/>
              <a:t> can be expressed as </a:t>
            </a:r>
          </a:p>
          <a:p>
            <a:r>
              <a:rPr dirty="0" sz="2200" i="1" lang="en-US">
                <a:latin typeface="Century Schoolbook" pitchFamily="18" charset="0"/>
              </a:rPr>
              <a:t>f</a:t>
            </a:r>
            <a:r>
              <a:rPr dirty="0" sz="2200" lang="en-US" smtClean="0"/>
              <a:t> = C</a:t>
            </a:r>
            <a:r>
              <a:rPr baseline="-25000" dirty="0" sz="2200" lang="en-US" smtClean="0"/>
              <a:t>1</a:t>
            </a:r>
            <a:r>
              <a:rPr dirty="0" sz="2200" i="1" lang="en-US" smtClean="0">
                <a:latin typeface="Century Schoolbook" pitchFamily="18" charset="0"/>
              </a:rPr>
              <a:t>f</a:t>
            </a:r>
            <a:r>
              <a:rPr baseline="-25000" dirty="0" sz="2200" i="1" lang="en-US" smtClean="0">
                <a:latin typeface="Century Schoolbook" pitchFamily="18" charset="0"/>
              </a:rPr>
              <a:t>1</a:t>
            </a:r>
            <a:r>
              <a:rPr dirty="0" sz="2200" i="1" lang="en-US">
                <a:latin typeface="Century Schoolbook" pitchFamily="18" charset="0"/>
              </a:rPr>
              <a:t> </a:t>
            </a:r>
            <a:r>
              <a:rPr dirty="0" sz="2200" i="1" lang="en-US" smtClean="0">
                <a:latin typeface="Century Schoolbook" pitchFamily="18" charset="0"/>
              </a:rPr>
              <a:t>+ C</a:t>
            </a:r>
            <a:r>
              <a:rPr baseline="-25000" dirty="0" sz="2200" i="1" lang="en-US" smtClean="0">
                <a:latin typeface="Century Schoolbook" pitchFamily="18" charset="0"/>
              </a:rPr>
              <a:t>2</a:t>
            </a:r>
            <a:r>
              <a:rPr dirty="0" sz="2200" i="1" lang="en-US" smtClean="0">
                <a:latin typeface="Century Schoolbook" pitchFamily="18" charset="0"/>
              </a:rPr>
              <a:t>f</a:t>
            </a:r>
            <a:r>
              <a:rPr baseline="-25000" dirty="0" sz="2200" i="1" lang="en-US" smtClean="0">
                <a:latin typeface="Century Schoolbook" pitchFamily="18" charset="0"/>
              </a:rPr>
              <a:t>2</a:t>
            </a:r>
            <a:r>
              <a:rPr dirty="0" sz="2200" i="1" lang="en-US">
                <a:latin typeface="Century Schoolbook" pitchFamily="18" charset="0"/>
              </a:rPr>
              <a:t> </a:t>
            </a:r>
            <a:r>
              <a:rPr dirty="0" sz="2200" i="1" lang="en-US" smtClean="0">
                <a:latin typeface="Century Schoolbook" pitchFamily="18" charset="0"/>
              </a:rPr>
              <a:t>+…+ </a:t>
            </a:r>
            <a:r>
              <a:rPr dirty="0" sz="2200" i="1" lang="en-US" err="1" smtClean="0">
                <a:latin typeface="Century Schoolbook" pitchFamily="18" charset="0"/>
              </a:rPr>
              <a:t>C</a:t>
            </a:r>
            <a:r>
              <a:rPr baseline="-25000" dirty="0" sz="2200" i="1" lang="en-US" err="1" smtClean="0">
                <a:latin typeface="Century Schoolbook" pitchFamily="18" charset="0"/>
              </a:rPr>
              <a:t>n</a:t>
            </a:r>
            <a:r>
              <a:rPr dirty="0" sz="2200" i="1" lang="en-US" err="1" smtClean="0">
                <a:latin typeface="Century Schoolbook" pitchFamily="18" charset="0"/>
              </a:rPr>
              <a:t>f</a:t>
            </a:r>
            <a:r>
              <a:rPr baseline="-25000" dirty="0" sz="2200" i="1" lang="en-US" err="1" smtClean="0">
                <a:latin typeface="Century Schoolbook" pitchFamily="18" charset="0"/>
              </a:rPr>
              <a:t>n</a:t>
            </a:r>
            <a:r>
              <a:rPr dirty="0" sz="2200" lang="en-US" smtClean="0"/>
              <a:t> , for same constant C</a:t>
            </a:r>
            <a:r>
              <a:rPr baseline="-25000" dirty="0" sz="2200" lang="en-US" smtClean="0"/>
              <a:t>1</a:t>
            </a:r>
            <a:r>
              <a:rPr dirty="0" sz="2200" lang="en-US" smtClean="0"/>
              <a:t> , C</a:t>
            </a:r>
            <a:r>
              <a:rPr baseline="-25000" dirty="0" sz="2200" lang="en-US" smtClean="0"/>
              <a:t>2 </a:t>
            </a:r>
            <a:r>
              <a:rPr dirty="0" sz="2200" lang="en-US" smtClean="0"/>
              <a:t> , …., </a:t>
            </a:r>
            <a:r>
              <a:rPr dirty="0" sz="2200" lang="en-US" err="1" smtClean="0"/>
              <a:t>C</a:t>
            </a:r>
            <a:r>
              <a:rPr baseline="-25000" dirty="0" sz="2200" lang="en-US" err="1" smtClean="0"/>
              <a:t>n</a:t>
            </a:r>
            <a:r>
              <a:rPr baseline="-25000" dirty="0" sz="2200" lang="en-US" smtClean="0"/>
              <a:t>  </a:t>
            </a:r>
            <a:endParaRPr dirty="0" sz="2200" lang="en-US" smtClean="0"/>
          </a:p>
          <a:p>
            <a:endParaRPr dirty="0" sz="1000" lang="en-US"/>
          </a:p>
          <a:p>
            <a:r>
              <a:rPr b="1" dirty="0" sz="2400" lang="en-US" u="sng" smtClean="0"/>
              <a:t>LINEARLY DEPENDENT FUNCTION :</a:t>
            </a:r>
          </a:p>
          <a:p>
            <a:endParaRPr dirty="0" sz="800" lang="en-US"/>
          </a:p>
          <a:p>
            <a:r>
              <a:rPr dirty="0" sz="2200" lang="en-US" smtClean="0"/>
              <a:t>The functions </a:t>
            </a:r>
            <a:r>
              <a:rPr dirty="0" sz="2200" i="1" lang="en-US" smtClean="0">
                <a:latin typeface="Century Schoolbook" pitchFamily="18" charset="0"/>
              </a:rPr>
              <a:t>f</a:t>
            </a:r>
            <a:r>
              <a:rPr baseline="-25000" dirty="0" sz="2200" i="1" lang="en-US" smtClean="0">
                <a:latin typeface="Century Schoolbook" pitchFamily="18" charset="0"/>
              </a:rPr>
              <a:t>1</a:t>
            </a:r>
            <a:r>
              <a:rPr dirty="0" sz="2200" i="1" lang="en-US" smtClean="0">
                <a:latin typeface="Century Schoolbook" pitchFamily="18" charset="0"/>
              </a:rPr>
              <a:t>, f</a:t>
            </a:r>
            <a:r>
              <a:rPr baseline="-25000" dirty="0" sz="2200" i="1" lang="en-US" smtClean="0">
                <a:latin typeface="Century Schoolbook" pitchFamily="18" charset="0"/>
              </a:rPr>
              <a:t>2</a:t>
            </a:r>
            <a:r>
              <a:rPr dirty="0" sz="2200" i="1" lang="en-US" smtClean="0">
                <a:latin typeface="Century Schoolbook" pitchFamily="18" charset="0"/>
              </a:rPr>
              <a:t>, … f</a:t>
            </a:r>
            <a:r>
              <a:rPr baseline="-25000" dirty="0" sz="2200" i="1" lang="en-US" smtClean="0">
                <a:latin typeface="Century Schoolbook" pitchFamily="18" charset="0"/>
              </a:rPr>
              <a:t>n </a:t>
            </a:r>
            <a:r>
              <a:rPr dirty="0" sz="2200" i="1" lang="en-US" smtClean="0">
                <a:latin typeface="Century Schoolbook" pitchFamily="18" charset="0"/>
              </a:rPr>
              <a:t> </a:t>
            </a:r>
            <a:r>
              <a:rPr dirty="0" sz="2200" lang="en-US" smtClean="0"/>
              <a:t>of x are said to linearly dependent over an interval</a:t>
            </a:r>
            <a:r>
              <a:rPr dirty="0" sz="2200" lang="en-US" smtClean="0">
                <a:latin typeface="Century Schoolbook" pitchFamily="18" charset="0"/>
              </a:rPr>
              <a:t> I </a:t>
            </a:r>
            <a:r>
              <a:rPr dirty="0" sz="2200" lang="en-US" err="1" smtClean="0"/>
              <a:t>iff</a:t>
            </a:r>
            <a:r>
              <a:rPr dirty="0" sz="2200" lang="en-US" smtClean="0"/>
              <a:t> there exists constants C</a:t>
            </a:r>
            <a:r>
              <a:rPr baseline="-25000" dirty="0" sz="2200" lang="en-US" smtClean="0"/>
              <a:t>1</a:t>
            </a:r>
            <a:r>
              <a:rPr dirty="0" sz="2200" lang="en-US" smtClean="0"/>
              <a:t> , C</a:t>
            </a:r>
            <a:r>
              <a:rPr baseline="-25000" dirty="0" sz="2200" lang="en-US" smtClean="0"/>
              <a:t>2 </a:t>
            </a:r>
            <a:r>
              <a:rPr dirty="0" sz="2200" lang="en-US" smtClean="0"/>
              <a:t> , …., </a:t>
            </a:r>
            <a:r>
              <a:rPr dirty="0" sz="2200" lang="en-US" err="1" smtClean="0"/>
              <a:t>C</a:t>
            </a:r>
            <a:r>
              <a:rPr baseline="-25000" dirty="0" sz="2200" lang="en-US" err="1" smtClean="0"/>
              <a:t>n</a:t>
            </a:r>
            <a:r>
              <a:rPr baseline="-25000" dirty="0" sz="2200" lang="en-US" smtClean="0"/>
              <a:t> </a:t>
            </a:r>
            <a:r>
              <a:rPr dirty="0" sz="2200" lang="en-US" smtClean="0"/>
              <a:t>(not all zero) such that</a:t>
            </a:r>
          </a:p>
          <a:p>
            <a:r>
              <a:rPr dirty="0" sz="2200" lang="en-US" smtClean="0"/>
              <a:t>   C</a:t>
            </a:r>
            <a:r>
              <a:rPr baseline="-25000" dirty="0" sz="2200" lang="en-US" smtClean="0"/>
              <a:t>1</a:t>
            </a:r>
            <a:r>
              <a:rPr dirty="0" sz="2200" i="1" lang="en-US" smtClean="0">
                <a:latin typeface="Century Schoolbook" pitchFamily="18" charset="0"/>
              </a:rPr>
              <a:t>f</a:t>
            </a:r>
            <a:r>
              <a:rPr baseline="-25000" dirty="0" sz="2200" i="1" lang="en-US" smtClean="0">
                <a:latin typeface="Century Schoolbook" pitchFamily="18" charset="0"/>
              </a:rPr>
              <a:t>1</a:t>
            </a:r>
            <a:r>
              <a:rPr dirty="0" sz="2200" i="1" lang="en-US" smtClean="0">
                <a:latin typeface="Century Schoolbook" pitchFamily="18" charset="0"/>
              </a:rPr>
              <a:t> + C</a:t>
            </a:r>
            <a:r>
              <a:rPr baseline="-25000" dirty="0" sz="2200" i="1" lang="en-US" smtClean="0">
                <a:latin typeface="Century Schoolbook" pitchFamily="18" charset="0"/>
              </a:rPr>
              <a:t>2</a:t>
            </a:r>
            <a:r>
              <a:rPr dirty="0" sz="2200" i="1" lang="en-US" smtClean="0">
                <a:latin typeface="Century Schoolbook" pitchFamily="18" charset="0"/>
              </a:rPr>
              <a:t>f</a:t>
            </a:r>
            <a:r>
              <a:rPr baseline="-25000" dirty="0" sz="2200" i="1" lang="en-US" smtClean="0">
                <a:latin typeface="Century Schoolbook" pitchFamily="18" charset="0"/>
              </a:rPr>
              <a:t>2</a:t>
            </a:r>
            <a:r>
              <a:rPr dirty="0" sz="2200" i="1" lang="en-US" smtClean="0">
                <a:latin typeface="Century Schoolbook" pitchFamily="18" charset="0"/>
              </a:rPr>
              <a:t> +…+ </a:t>
            </a:r>
            <a:r>
              <a:rPr dirty="0" sz="2200" i="1" lang="en-US" err="1" smtClean="0">
                <a:latin typeface="Century Schoolbook" pitchFamily="18" charset="0"/>
              </a:rPr>
              <a:t>C</a:t>
            </a:r>
            <a:r>
              <a:rPr baseline="-25000" dirty="0" sz="2200" i="1" lang="en-US" err="1" smtClean="0">
                <a:latin typeface="Century Schoolbook" pitchFamily="18" charset="0"/>
              </a:rPr>
              <a:t>n</a:t>
            </a:r>
            <a:r>
              <a:rPr dirty="0" sz="2200" i="1" lang="en-US" err="1" smtClean="0">
                <a:latin typeface="Century Schoolbook" pitchFamily="18" charset="0"/>
              </a:rPr>
              <a:t>f</a:t>
            </a:r>
            <a:r>
              <a:rPr baseline="-25000" dirty="0" sz="2200" i="1" lang="en-US" err="1" smtClean="0">
                <a:latin typeface="Century Schoolbook" pitchFamily="18" charset="0"/>
              </a:rPr>
              <a:t>n</a:t>
            </a:r>
            <a:r>
              <a:rPr dirty="0" sz="2200" lang="en-US" smtClean="0"/>
              <a:t> = 0 , </a:t>
            </a:r>
            <a:r>
              <a:rPr dirty="0" sz="2200" lang="en-US" smtClean="0">
                <a:sym typeface="Symbol"/>
              </a:rPr>
              <a:t> </a:t>
            </a:r>
            <a:r>
              <a:rPr dirty="0" sz="2200" lang="en-US" err="1" smtClean="0">
                <a:sym typeface="Symbol"/>
              </a:rPr>
              <a:t>x</a:t>
            </a:r>
            <a:r>
              <a:rPr dirty="0" sz="2200" lang="en-US" err="1" smtClean="0">
                <a:latin typeface="Century Schoolbook" pitchFamily="18" charset="0"/>
                <a:sym typeface="Symbol"/>
              </a:rPr>
              <a:t>I</a:t>
            </a:r>
            <a:r>
              <a:rPr dirty="0" sz="2200" lang="en-US" smtClean="0">
                <a:latin typeface="Century Schoolbook" pitchFamily="18" charset="0"/>
                <a:sym typeface="Symbol"/>
              </a:rPr>
              <a:t> </a:t>
            </a:r>
          </a:p>
          <a:p>
            <a:endParaRPr b="1" dirty="0" sz="1000" lang="en-US" u="sng" smtClean="0">
              <a:latin typeface="Century Schoolbook" pitchFamily="18" charset="0"/>
            </a:endParaRPr>
          </a:p>
          <a:p>
            <a:r>
              <a:rPr b="1" dirty="0" sz="2400" lang="en-US" u="sng" smtClean="0"/>
              <a:t>LINEARLY INDEPENDENT FUNCTION :</a:t>
            </a:r>
          </a:p>
          <a:p>
            <a:endParaRPr b="1" dirty="0" sz="800" lang="en-US" u="sng"/>
          </a:p>
          <a:p>
            <a:r>
              <a:rPr dirty="0" sz="2200" lang="en-US" smtClean="0"/>
              <a:t>The functions </a:t>
            </a:r>
            <a:r>
              <a:rPr dirty="0" sz="2200" i="1" lang="en-US" smtClean="0">
                <a:latin typeface="Century Schoolbook" pitchFamily="18" charset="0"/>
              </a:rPr>
              <a:t>f</a:t>
            </a:r>
            <a:r>
              <a:rPr baseline="-25000" dirty="0" sz="2200" i="1" lang="en-US" smtClean="0">
                <a:latin typeface="Century Schoolbook" pitchFamily="18" charset="0"/>
              </a:rPr>
              <a:t>1</a:t>
            </a:r>
            <a:r>
              <a:rPr dirty="0" sz="2200" i="1" lang="en-US" smtClean="0">
                <a:latin typeface="Century Schoolbook" pitchFamily="18" charset="0"/>
              </a:rPr>
              <a:t>, f</a:t>
            </a:r>
            <a:r>
              <a:rPr baseline="-25000" dirty="0" sz="2200" i="1" lang="en-US" smtClean="0">
                <a:latin typeface="Century Schoolbook" pitchFamily="18" charset="0"/>
              </a:rPr>
              <a:t>2</a:t>
            </a:r>
            <a:r>
              <a:rPr dirty="0" sz="2200" i="1" lang="en-US" smtClean="0">
                <a:latin typeface="Century Schoolbook" pitchFamily="18" charset="0"/>
              </a:rPr>
              <a:t>, … f</a:t>
            </a:r>
            <a:r>
              <a:rPr baseline="-25000" dirty="0" sz="2200" i="1" lang="en-US" smtClean="0">
                <a:latin typeface="Century Schoolbook" pitchFamily="18" charset="0"/>
              </a:rPr>
              <a:t>n </a:t>
            </a:r>
            <a:r>
              <a:rPr dirty="0" sz="2200" i="1" lang="en-US" smtClean="0">
                <a:latin typeface="Century Schoolbook" pitchFamily="18" charset="0"/>
              </a:rPr>
              <a:t> </a:t>
            </a:r>
            <a:r>
              <a:rPr dirty="0" sz="2200" lang="en-US" smtClean="0"/>
              <a:t>of x are said to linearly dependent over an open interval</a:t>
            </a:r>
            <a:r>
              <a:rPr dirty="0" sz="2200" lang="en-US" smtClean="0">
                <a:latin typeface="Century Schoolbook" pitchFamily="18" charset="0"/>
              </a:rPr>
              <a:t> I </a:t>
            </a:r>
            <a:r>
              <a:rPr dirty="0" sz="2200" lang="en-US" err="1" smtClean="0"/>
              <a:t>iff</a:t>
            </a:r>
            <a:r>
              <a:rPr dirty="0" sz="2200" lang="en-US" smtClean="0"/>
              <a:t> there exists constants C</a:t>
            </a:r>
            <a:r>
              <a:rPr baseline="-25000" dirty="0" sz="2200" lang="en-US" smtClean="0"/>
              <a:t>1</a:t>
            </a:r>
            <a:r>
              <a:rPr dirty="0" sz="2200" lang="en-US" smtClean="0"/>
              <a:t> , C</a:t>
            </a:r>
            <a:r>
              <a:rPr baseline="-25000" dirty="0" sz="2200" lang="en-US" smtClean="0"/>
              <a:t>2 </a:t>
            </a:r>
            <a:r>
              <a:rPr dirty="0" sz="2200" lang="en-US" smtClean="0"/>
              <a:t> , …., </a:t>
            </a:r>
            <a:r>
              <a:rPr dirty="0" sz="2200" lang="en-US" err="1" smtClean="0"/>
              <a:t>C</a:t>
            </a:r>
            <a:r>
              <a:rPr baseline="-25000" dirty="0" sz="2200" lang="en-US" err="1" smtClean="0"/>
              <a:t>n</a:t>
            </a:r>
            <a:r>
              <a:rPr baseline="-25000" dirty="0" sz="2200" lang="en-US" smtClean="0"/>
              <a:t> </a:t>
            </a:r>
            <a:r>
              <a:rPr dirty="0" sz="2200" lang="en-US"/>
              <a:t> </a:t>
            </a:r>
            <a:r>
              <a:rPr dirty="0" sz="2200" lang="en-US" smtClean="0"/>
              <a:t>such that</a:t>
            </a:r>
          </a:p>
          <a:p>
            <a:r>
              <a:rPr dirty="0" sz="2200" lang="en-US" smtClean="0"/>
              <a:t>   C</a:t>
            </a:r>
            <a:r>
              <a:rPr baseline="-25000" dirty="0" sz="2200" lang="en-US" smtClean="0"/>
              <a:t>1</a:t>
            </a:r>
            <a:r>
              <a:rPr dirty="0" sz="2200" i="1" lang="en-US" smtClean="0">
                <a:latin typeface="Century Schoolbook" pitchFamily="18" charset="0"/>
              </a:rPr>
              <a:t>f</a:t>
            </a:r>
            <a:r>
              <a:rPr baseline="-25000" dirty="0" sz="2200" i="1" lang="en-US" smtClean="0">
                <a:latin typeface="Century Schoolbook" pitchFamily="18" charset="0"/>
              </a:rPr>
              <a:t>1</a:t>
            </a:r>
            <a:r>
              <a:rPr dirty="0" sz="2200" i="1" lang="en-US" smtClean="0">
                <a:latin typeface="Century Schoolbook" pitchFamily="18" charset="0"/>
              </a:rPr>
              <a:t> + C</a:t>
            </a:r>
            <a:r>
              <a:rPr baseline="-25000" dirty="0" sz="2200" i="1" lang="en-US" smtClean="0">
                <a:latin typeface="Century Schoolbook" pitchFamily="18" charset="0"/>
              </a:rPr>
              <a:t>2</a:t>
            </a:r>
            <a:r>
              <a:rPr dirty="0" sz="2200" i="1" lang="en-US" smtClean="0">
                <a:latin typeface="Century Schoolbook" pitchFamily="18" charset="0"/>
              </a:rPr>
              <a:t>f</a:t>
            </a:r>
            <a:r>
              <a:rPr baseline="-25000" dirty="0" sz="2200" i="1" lang="en-US" smtClean="0">
                <a:latin typeface="Century Schoolbook" pitchFamily="18" charset="0"/>
              </a:rPr>
              <a:t>2</a:t>
            </a:r>
            <a:r>
              <a:rPr dirty="0" sz="2200" i="1" lang="en-US" smtClean="0">
                <a:latin typeface="Century Schoolbook" pitchFamily="18" charset="0"/>
              </a:rPr>
              <a:t> +…+ </a:t>
            </a:r>
            <a:r>
              <a:rPr dirty="0" sz="2200" i="1" lang="en-US" err="1" smtClean="0">
                <a:latin typeface="Century Schoolbook" pitchFamily="18" charset="0"/>
              </a:rPr>
              <a:t>C</a:t>
            </a:r>
            <a:r>
              <a:rPr baseline="-25000" dirty="0" sz="2200" i="1" lang="en-US" err="1" smtClean="0">
                <a:latin typeface="Century Schoolbook" pitchFamily="18" charset="0"/>
              </a:rPr>
              <a:t>n</a:t>
            </a:r>
            <a:r>
              <a:rPr dirty="0" sz="2200" i="1" lang="en-US" err="1" smtClean="0">
                <a:latin typeface="Century Schoolbook" pitchFamily="18" charset="0"/>
              </a:rPr>
              <a:t>f</a:t>
            </a:r>
            <a:r>
              <a:rPr baseline="-25000" dirty="0" sz="2200" i="1" lang="en-US" err="1" smtClean="0">
                <a:latin typeface="Century Schoolbook" pitchFamily="18" charset="0"/>
              </a:rPr>
              <a:t>n</a:t>
            </a:r>
            <a:r>
              <a:rPr dirty="0" sz="2200" lang="en-US" smtClean="0"/>
              <a:t> = 0 , </a:t>
            </a:r>
            <a:r>
              <a:rPr dirty="0" sz="2200" lang="en-US" smtClean="0">
                <a:sym typeface="Symbol"/>
              </a:rPr>
              <a:t> </a:t>
            </a:r>
            <a:r>
              <a:rPr dirty="0" sz="2200" lang="en-US" err="1" smtClean="0">
                <a:sym typeface="Symbol"/>
              </a:rPr>
              <a:t>x</a:t>
            </a:r>
            <a:r>
              <a:rPr dirty="0" sz="2200" lang="en-US" err="1" smtClean="0">
                <a:latin typeface="Century Schoolbook" pitchFamily="18" charset="0"/>
                <a:sym typeface="Symbol"/>
              </a:rPr>
              <a:t>I</a:t>
            </a:r>
            <a:r>
              <a:rPr dirty="0" sz="2200" lang="en-US" smtClean="0">
                <a:latin typeface="Century Schoolbook" pitchFamily="18" charset="0"/>
                <a:sym typeface="Symbol"/>
              </a:rPr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TextBox 3"/>
          <p:cNvSpPr txBox="1"/>
          <p:nvPr/>
        </p:nvSpPr>
        <p:spPr>
          <a:xfrm>
            <a:off x="1066800" y="533400"/>
            <a:ext cx="5593081" cy="574040"/>
          </a:xfrm>
          <a:prstGeom prst="rect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wrap="none">
            <a:spAutoFit/>
          </a:bodyPr>
          <a:p>
            <a:pPr algn="ctr"/>
            <a:r>
              <a:rPr b="1" dirty="0" sz="3200" lang="en-US" u="sng" smtClean="0"/>
              <a:t>PROPERTIES OF WRONSKIAN</a:t>
            </a:r>
            <a:endParaRPr b="1" dirty="0" sz="3200" lang="en-US" u="sng"/>
          </a:p>
        </p:txBody>
      </p:sp>
      <p:sp>
        <p:nvSpPr>
          <p:cNvPr id="1048631" name="TextBox 4"/>
          <p:cNvSpPr txBox="1"/>
          <p:nvPr/>
        </p:nvSpPr>
        <p:spPr>
          <a:xfrm>
            <a:off x="533400" y="1752600"/>
            <a:ext cx="7848600" cy="3291841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2800" lang="en-US" u="sng" smtClean="0"/>
              <a:t>PROPERTRY 1</a:t>
            </a:r>
            <a:r>
              <a:rPr b="1" dirty="0" sz="2800" lang="en-US" smtClean="0"/>
              <a:t>. </a:t>
            </a:r>
            <a:r>
              <a:rPr dirty="0" sz="2800" lang="en-US" smtClean="0"/>
              <a:t>If the </a:t>
            </a:r>
            <a:r>
              <a:rPr dirty="0" sz="2800" lang="en-US" err="1" smtClean="0"/>
              <a:t>Wronskian</a:t>
            </a:r>
            <a:r>
              <a:rPr dirty="0" sz="2800" lang="en-US" smtClean="0"/>
              <a:t> of the function </a:t>
            </a:r>
            <a:r>
              <a:rPr dirty="0" sz="2800" i="1" lang="en-US" smtClean="0"/>
              <a:t>f</a:t>
            </a:r>
            <a:r>
              <a:rPr baseline="-25000" dirty="0" sz="2800" i="1" lang="en-US" smtClean="0"/>
              <a:t>1</a:t>
            </a:r>
            <a:r>
              <a:rPr dirty="0" sz="2800" i="1" lang="en-US" smtClean="0"/>
              <a:t> , f</a:t>
            </a:r>
            <a:r>
              <a:rPr baseline="-25000" dirty="0" sz="2800" i="1" lang="en-US" smtClean="0"/>
              <a:t>2</a:t>
            </a:r>
            <a:r>
              <a:rPr dirty="0" sz="2800" i="1" lang="en-US" smtClean="0"/>
              <a:t> …, f</a:t>
            </a:r>
            <a:r>
              <a:rPr baseline="-25000" dirty="0" sz="2800" i="1" lang="en-US" smtClean="0"/>
              <a:t>n</a:t>
            </a:r>
            <a:r>
              <a:rPr dirty="0" sz="2800" i="1" lang="en-US" smtClean="0"/>
              <a:t> </a:t>
            </a:r>
            <a:r>
              <a:rPr dirty="0" sz="2800" lang="en-US" smtClean="0"/>
              <a:t>, over an interval</a:t>
            </a:r>
            <a:r>
              <a:rPr b="1" dirty="0" sz="2800" lang="en-US" smtClean="0"/>
              <a:t> </a:t>
            </a:r>
            <a:r>
              <a:rPr dirty="0" sz="2800" lang="en-US" smtClean="0"/>
              <a:t>l is non zero then these functions are linearly independent over I </a:t>
            </a:r>
            <a:r>
              <a:rPr dirty="0" sz="2800" lang="en-US" smtClean="0"/>
              <a:t>.</a:t>
            </a:r>
            <a:endParaRPr dirty="0" sz="2800" lang="en-US" smtClean="0"/>
          </a:p>
          <a:p>
            <a:endParaRPr dirty="0" sz="2400" lang="en-US" smtClean="0"/>
          </a:p>
          <a:p>
            <a:r>
              <a:rPr b="1" dirty="0" sz="2800" lang="en-US" u="sng" smtClean="0"/>
              <a:t>PROPERTY 2.</a:t>
            </a:r>
            <a:r>
              <a:rPr dirty="0" sz="2800" lang="en-US" smtClean="0"/>
              <a:t> If </a:t>
            </a:r>
            <a:r>
              <a:rPr dirty="0" sz="2800" i="1" lang="en-US" smtClean="0"/>
              <a:t>f</a:t>
            </a:r>
            <a:r>
              <a:rPr baseline="-25000" dirty="0" sz="2800" i="1" lang="en-US" smtClean="0"/>
              <a:t>1</a:t>
            </a:r>
            <a:r>
              <a:rPr dirty="0" sz="2800" i="1" lang="en-US" smtClean="0"/>
              <a:t> , f</a:t>
            </a:r>
            <a:r>
              <a:rPr baseline="-25000" dirty="0" sz="2800" i="1" lang="en-US" smtClean="0"/>
              <a:t>2</a:t>
            </a:r>
            <a:r>
              <a:rPr dirty="0" sz="2800" i="1" lang="en-US" smtClean="0"/>
              <a:t> …, f</a:t>
            </a:r>
            <a:r>
              <a:rPr baseline="-25000" dirty="0" sz="2800" i="1" lang="en-US" smtClean="0"/>
              <a:t>n</a:t>
            </a:r>
            <a:r>
              <a:rPr dirty="0" sz="2800" i="1" lang="en-US" smtClean="0"/>
              <a:t> </a:t>
            </a:r>
            <a:r>
              <a:rPr dirty="0" sz="2800" lang="en-US" smtClean="0"/>
              <a:t>are linearly dependent functions over I then,   </a:t>
            </a:r>
          </a:p>
          <a:p>
            <a:r>
              <a:rPr dirty="0" sz="2800" lang="en-US" smtClean="0"/>
              <a:t>         W(</a:t>
            </a:r>
            <a:r>
              <a:rPr dirty="0" sz="2800" i="1" lang="en-US" smtClean="0"/>
              <a:t>f</a:t>
            </a:r>
            <a:r>
              <a:rPr baseline="-25000" dirty="0" sz="2800" i="1" lang="en-US" smtClean="0"/>
              <a:t>1</a:t>
            </a:r>
            <a:r>
              <a:rPr dirty="0" sz="2800" i="1" lang="en-US" smtClean="0"/>
              <a:t> , f</a:t>
            </a:r>
            <a:r>
              <a:rPr baseline="-25000" dirty="0" sz="2800" i="1" lang="en-US" smtClean="0"/>
              <a:t>2</a:t>
            </a:r>
            <a:r>
              <a:rPr dirty="0" sz="2800" i="1" lang="en-US" smtClean="0"/>
              <a:t> …, f</a:t>
            </a:r>
            <a:r>
              <a:rPr baseline="-25000" dirty="0" sz="2800" i="1" lang="en-US" smtClean="0"/>
              <a:t>n</a:t>
            </a:r>
            <a:r>
              <a:rPr dirty="0" sz="2800" i="1" lang="en-US" smtClean="0"/>
              <a:t> </a:t>
            </a:r>
            <a:r>
              <a:rPr dirty="0" sz="2800" lang="en-US" smtClean="0"/>
              <a:t>) =0   </a:t>
            </a:r>
            <a:r>
              <a:rPr dirty="0" sz="2800" lang="en-US" smtClean="0">
                <a:sym typeface="Symbol"/>
              </a:rPr>
              <a:t> </a:t>
            </a:r>
            <a:r>
              <a:rPr dirty="0" sz="2800" i="1" lang="en-US" err="1" smtClean="0">
                <a:sym typeface="Symbol"/>
              </a:rPr>
              <a:t>x</a:t>
            </a:r>
            <a:r>
              <a:rPr dirty="0" sz="2800" lang="en-US" err="1" smtClean="0">
                <a:sym typeface="Symbol"/>
              </a:rPr>
              <a:t>I</a:t>
            </a:r>
            <a:endParaRPr dirty="0" sz="2400" lang="en-US"/>
          </a:p>
        </p:txBody>
      </p:sp>
      <p:sp>
        <p:nvSpPr>
          <p:cNvPr id="104863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sp>
        <p:nvSpPr>
          <p:cNvPr id="1048633" name="Rectangle 3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34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sp>
        <p:nvSpPr>
          <p:cNvPr id="1048635" name="Rectangle 6"/>
          <p:cNvSpPr>
            <a:spLocks noChangeArrowheads="1"/>
          </p:cNvSpPr>
          <p:nvPr/>
        </p:nvSpPr>
        <p:spPr bwMode="auto">
          <a:xfrm>
            <a:off x="0" y="1114425"/>
            <a:ext cx="9144000" cy="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145730" name="Straight Connector 12"/>
          <p:cNvCxnSpPr>
            <a:cxnSpLocks/>
          </p:cNvCxnSpPr>
          <p:nvPr/>
        </p:nvCxnSpPr>
        <p:spPr>
          <a:xfrm>
            <a:off x="762000" y="5715000"/>
            <a:ext cx="7162800" cy="0"/>
          </a:xfrm>
          <a:prstGeom prst="line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TextBox 1"/>
          <p:cNvSpPr txBox="1"/>
          <p:nvPr/>
        </p:nvSpPr>
        <p:spPr>
          <a:xfrm>
            <a:off x="1447800" y="304800"/>
            <a:ext cx="6172200" cy="1077218"/>
          </a:xfrm>
          <a:prstGeom prst="rect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wrap="square">
            <a:spAutoFit/>
          </a:bodyPr>
          <a:p>
            <a:pPr algn="ctr"/>
            <a:r>
              <a:rPr b="1" dirty="0" sz="3200" lang="en-US" u="sng" smtClean="0"/>
              <a:t>PROBLEMS  BASED ON WRONSKIAN</a:t>
            </a:r>
            <a:endParaRPr b="1" dirty="0" sz="3200" lang="en-US" u="sng"/>
          </a:p>
        </p:txBody>
      </p:sp>
      <p:sp>
        <p:nvSpPr>
          <p:cNvPr id="1048637" name="TextBox 3"/>
          <p:cNvSpPr txBox="1"/>
          <p:nvPr/>
        </p:nvSpPr>
        <p:spPr>
          <a:xfrm>
            <a:off x="457200" y="1752600"/>
            <a:ext cx="7848599" cy="4904740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2800" lang="en-US" u="sng" smtClean="0"/>
              <a:t>PROBLEM 1:</a:t>
            </a:r>
            <a:r>
              <a:rPr dirty="0" sz="2800" lang="en-US" smtClean="0"/>
              <a:t> </a:t>
            </a:r>
          </a:p>
          <a:p>
            <a:endParaRPr b="1" dirty="0" sz="800" lang="en-US" u="sng" smtClean="0"/>
          </a:p>
          <a:p>
            <a:r>
              <a:rPr dirty="0" sz="2800" lang="en-US" smtClean="0"/>
              <a:t>Show by </a:t>
            </a:r>
            <a:r>
              <a:rPr dirty="0" sz="2800" lang="en-US" err="1" smtClean="0"/>
              <a:t>wronskian</a:t>
            </a:r>
            <a:r>
              <a:rPr dirty="0" sz="2800" lang="en-US" smtClean="0"/>
              <a:t> that </a:t>
            </a:r>
            <a:r>
              <a:rPr dirty="0" sz="2800" i="1" lang="en-US" smtClean="0"/>
              <a:t>x, x</a:t>
            </a:r>
            <a:r>
              <a:rPr baseline="30000" dirty="0" sz="2800" i="1" lang="en-US" smtClean="0"/>
              <a:t>3</a:t>
            </a:r>
            <a:r>
              <a:rPr dirty="0" sz="2800" i="1" lang="en-US" smtClean="0"/>
              <a:t>, x</a:t>
            </a:r>
            <a:r>
              <a:rPr baseline="30000" dirty="0" sz="2800" i="1" lang="en-US" smtClean="0"/>
              <a:t>4</a:t>
            </a:r>
            <a:r>
              <a:rPr dirty="0" sz="2800" i="1" lang="en-US" smtClean="0"/>
              <a:t> </a:t>
            </a:r>
            <a:r>
              <a:rPr dirty="0" sz="2800" lang="en-US" smtClean="0"/>
              <a:t>are linearly independent if x is non-zero .</a:t>
            </a:r>
          </a:p>
          <a:p>
            <a:endParaRPr dirty="0" sz="1050" lang="en-US" smtClean="0"/>
          </a:p>
          <a:p>
            <a:r>
              <a:rPr b="1" dirty="0" sz="2800" lang="en-US" u="sng" smtClean="0"/>
              <a:t>SOLUTION:</a:t>
            </a:r>
            <a:r>
              <a:rPr dirty="0" sz="2800" lang="en-US" smtClean="0"/>
              <a:t>  </a:t>
            </a:r>
          </a:p>
          <a:p>
            <a:endParaRPr dirty="0" sz="800" lang="en-US" smtClean="0"/>
          </a:p>
          <a:p>
            <a:r>
              <a:rPr dirty="0" sz="2800" lang="en-US" smtClean="0"/>
              <a:t>Let    </a:t>
            </a:r>
            <a:r>
              <a:rPr dirty="0" sz="2800" i="1" lang="en-US" smtClean="0"/>
              <a:t>f</a:t>
            </a:r>
            <a:r>
              <a:rPr baseline="-25000" dirty="0" sz="2800" i="1" lang="en-US" smtClean="0"/>
              <a:t>1</a:t>
            </a:r>
            <a:r>
              <a:rPr dirty="0" sz="2800" i="1" lang="en-US" smtClean="0"/>
              <a:t>(x) </a:t>
            </a:r>
            <a:r>
              <a:rPr dirty="0" sz="2800" lang="en-US" smtClean="0"/>
              <a:t>= x    </a:t>
            </a:r>
            <a:r>
              <a:rPr dirty="0" sz="2800" i="1" lang="en-US" smtClean="0"/>
              <a:t>, f</a:t>
            </a:r>
            <a:r>
              <a:rPr baseline="-25000" dirty="0" sz="2800" i="1" lang="en-US" smtClean="0"/>
              <a:t>2</a:t>
            </a:r>
            <a:r>
              <a:rPr dirty="0" sz="2800" i="1" lang="en-US" smtClean="0"/>
              <a:t>(x) </a:t>
            </a:r>
            <a:r>
              <a:rPr dirty="0" sz="2800" lang="en-US" smtClean="0"/>
              <a:t>= x</a:t>
            </a:r>
            <a:r>
              <a:rPr baseline="30000" dirty="0" sz="2800" lang="en-US" smtClean="0"/>
              <a:t>3</a:t>
            </a:r>
            <a:r>
              <a:rPr dirty="0" sz="2800" lang="en-US" smtClean="0"/>
              <a:t>      ,</a:t>
            </a:r>
            <a:r>
              <a:rPr baseline="30000" dirty="0" sz="2800" lang="en-US" smtClean="0"/>
              <a:t>      </a:t>
            </a:r>
            <a:r>
              <a:rPr dirty="0" sz="2800" i="1" lang="en-US" smtClean="0"/>
              <a:t>f</a:t>
            </a:r>
            <a:r>
              <a:rPr baseline="-25000" dirty="0" sz="2800" i="1" lang="en-US" smtClean="0"/>
              <a:t>3</a:t>
            </a:r>
            <a:r>
              <a:rPr dirty="0" sz="2800" i="1" lang="en-US" smtClean="0"/>
              <a:t>(x) </a:t>
            </a:r>
            <a:r>
              <a:rPr dirty="0" sz="2800" lang="en-US" smtClean="0"/>
              <a:t>= </a:t>
            </a:r>
            <a:r>
              <a:rPr dirty="0" sz="2800" i="1" lang="en-US" smtClean="0"/>
              <a:t>x</a:t>
            </a:r>
            <a:r>
              <a:rPr baseline="30000" dirty="0" sz="2800" lang="en-US" smtClean="0"/>
              <a:t>4</a:t>
            </a:r>
            <a:r>
              <a:rPr dirty="0" sz="2800" lang="en-US" smtClean="0"/>
              <a:t>  </a:t>
            </a:r>
          </a:p>
          <a:p>
            <a:pPr>
              <a:buFont typeface="Symbol" pitchFamily="18" charset="2"/>
              <a:buChar char="\"/>
            </a:pPr>
            <a:r>
              <a:rPr dirty="0" sz="2800" i="1" lang="en-US" smtClean="0"/>
              <a:t>      f</a:t>
            </a:r>
            <a:r>
              <a:rPr dirty="0" sz="2800" i="1" lang="en-US" smtClean="0">
                <a:sym typeface="Symbol"/>
              </a:rPr>
              <a:t></a:t>
            </a:r>
            <a:r>
              <a:rPr baseline="-25000" dirty="0" sz="2800" i="1" lang="en-US" smtClean="0"/>
              <a:t>1</a:t>
            </a:r>
            <a:r>
              <a:rPr dirty="0" sz="2800" i="1" lang="en-US" smtClean="0"/>
              <a:t>(x) =</a:t>
            </a:r>
            <a:r>
              <a:rPr dirty="0" sz="2800" lang="en-US" smtClean="0"/>
              <a:t> 1   , </a:t>
            </a:r>
            <a:r>
              <a:rPr dirty="0" sz="2800" i="1" lang="en-US" smtClean="0"/>
              <a:t>f</a:t>
            </a:r>
            <a:r>
              <a:rPr dirty="0" sz="2800" i="1" lang="en-US" smtClean="0">
                <a:sym typeface="Symbol"/>
              </a:rPr>
              <a:t></a:t>
            </a:r>
            <a:r>
              <a:rPr baseline="-25000" dirty="0" sz="2800" i="1" lang="en-US" smtClean="0">
                <a:sym typeface="Symbol"/>
              </a:rPr>
              <a:t>2</a:t>
            </a:r>
            <a:r>
              <a:rPr dirty="0" sz="2800" i="1" lang="en-US" smtClean="0"/>
              <a:t>(x) = </a:t>
            </a:r>
            <a:r>
              <a:rPr dirty="0" sz="2800" lang="en-US" smtClean="0"/>
              <a:t>2</a:t>
            </a:r>
            <a:r>
              <a:rPr dirty="0" sz="2800" i="1" lang="en-US" smtClean="0"/>
              <a:t>x</a:t>
            </a:r>
            <a:r>
              <a:rPr baseline="30000" dirty="0" sz="2800" i="1" lang="en-US" smtClean="0"/>
              <a:t>3</a:t>
            </a:r>
            <a:r>
              <a:rPr dirty="0" sz="2800" lang="en-US" smtClean="0"/>
              <a:t> </a:t>
            </a:r>
            <a:r>
              <a:rPr dirty="0" sz="2800" i="1" lang="en-US" smtClean="0"/>
              <a:t>   ,    f</a:t>
            </a:r>
            <a:r>
              <a:rPr dirty="0" sz="2800" i="1" lang="en-US" smtClean="0">
                <a:sym typeface="Symbol"/>
              </a:rPr>
              <a:t></a:t>
            </a:r>
            <a:r>
              <a:rPr baseline="-25000" dirty="0" sz="2800" i="1" lang="en-US" smtClean="0">
                <a:sym typeface="Symbol"/>
              </a:rPr>
              <a:t>3</a:t>
            </a:r>
            <a:r>
              <a:rPr dirty="0" sz="2800" i="1" lang="en-US" smtClean="0"/>
              <a:t>(x) = </a:t>
            </a:r>
            <a:r>
              <a:rPr dirty="0" sz="2800" lang="en-US" smtClean="0"/>
              <a:t>4</a:t>
            </a:r>
            <a:r>
              <a:rPr dirty="0" sz="2800" i="1" lang="en-US" smtClean="0"/>
              <a:t>x</a:t>
            </a:r>
            <a:r>
              <a:rPr baseline="30000" dirty="0" sz="2800" i="1" lang="en-US" smtClean="0"/>
              <a:t>3</a:t>
            </a:r>
            <a:r>
              <a:rPr dirty="0" sz="2800" i="1" lang="en-US" smtClean="0"/>
              <a:t> </a:t>
            </a:r>
          </a:p>
          <a:p>
            <a:r>
              <a:rPr dirty="0" sz="2800" i="1" lang="en-US" smtClean="0"/>
              <a:t>        f</a:t>
            </a:r>
            <a:r>
              <a:rPr dirty="0" sz="2800" i="1" lang="en-US" smtClean="0">
                <a:sym typeface="Symbol"/>
              </a:rPr>
              <a:t></a:t>
            </a:r>
            <a:r>
              <a:rPr baseline="-25000" dirty="0" sz="2800" i="1" lang="en-US" smtClean="0">
                <a:sym typeface="Symbol"/>
              </a:rPr>
              <a:t>1</a:t>
            </a:r>
            <a:r>
              <a:rPr dirty="0" sz="2800" i="1" lang="en-US" smtClean="0"/>
              <a:t>(x) = </a:t>
            </a:r>
            <a:r>
              <a:rPr dirty="0" sz="2800" lang="en-US" smtClean="0"/>
              <a:t>0</a:t>
            </a:r>
            <a:r>
              <a:rPr dirty="0" sz="2800" i="1" lang="en-US" smtClean="0"/>
              <a:t>    , f</a:t>
            </a:r>
            <a:r>
              <a:rPr dirty="0" sz="2800" i="1" lang="en-US" smtClean="0">
                <a:sym typeface="Symbol"/>
              </a:rPr>
              <a:t></a:t>
            </a:r>
            <a:r>
              <a:rPr baseline="-25000" dirty="0" sz="2800" i="1" lang="en-US" smtClean="0">
                <a:sym typeface="Symbol"/>
              </a:rPr>
              <a:t>2</a:t>
            </a:r>
            <a:r>
              <a:rPr dirty="0" sz="2800" i="1" lang="en-US" smtClean="0"/>
              <a:t>(x) = </a:t>
            </a:r>
            <a:r>
              <a:rPr dirty="0" sz="2800" lang="en-US" smtClean="0"/>
              <a:t>6</a:t>
            </a:r>
            <a:r>
              <a:rPr dirty="0" sz="2800" i="1" lang="en-US" smtClean="0"/>
              <a:t>x</a:t>
            </a:r>
            <a:r>
              <a:rPr baseline="30000" dirty="0" sz="2800" i="1" lang="en-US" smtClean="0"/>
              <a:t>2</a:t>
            </a:r>
            <a:r>
              <a:rPr dirty="0" sz="2800" i="1" lang="en-US" smtClean="0"/>
              <a:t>   ,    f</a:t>
            </a:r>
            <a:r>
              <a:rPr dirty="0" sz="2800" i="1" lang="en-US" smtClean="0">
                <a:sym typeface="Symbol"/>
              </a:rPr>
              <a:t></a:t>
            </a:r>
            <a:r>
              <a:rPr baseline="-25000" dirty="0" sz="2800" i="1" lang="en-US" smtClean="0">
                <a:sym typeface="Symbol"/>
              </a:rPr>
              <a:t>3</a:t>
            </a:r>
            <a:r>
              <a:rPr dirty="0" sz="2800" i="1" lang="en-US" smtClean="0"/>
              <a:t>(x) = </a:t>
            </a:r>
            <a:r>
              <a:rPr dirty="0" sz="2800" lang="en-US" smtClean="0"/>
              <a:t>12</a:t>
            </a:r>
            <a:r>
              <a:rPr dirty="0" sz="2800" i="1" lang="en-US" smtClean="0"/>
              <a:t>x</a:t>
            </a:r>
            <a:r>
              <a:rPr baseline="30000" dirty="0" sz="2800" i="1" lang="en-US" smtClean="0"/>
              <a:t>2</a:t>
            </a:r>
            <a:r>
              <a:rPr dirty="0" sz="2800" i="1" lang="en-US" smtClean="0"/>
              <a:t> .</a:t>
            </a:r>
          </a:p>
          <a:p>
            <a:endParaRPr dirty="0" sz="1050" i="1" lang="en-US" smtClean="0"/>
          </a:p>
          <a:p>
            <a:r>
              <a:rPr dirty="0" sz="2800" lang="en-US" smtClean="0"/>
              <a:t>Then,</a:t>
            </a:r>
            <a:endParaRPr dirty="0" sz="2800" i="1" lang="en-US" smtClean="0"/>
          </a:p>
          <a:p>
            <a:endParaRPr baseline="30000" dirty="0" sz="2800" i="1" lang="en-US" smtClean="0"/>
          </a:p>
        </p:txBody>
      </p:sp>
      <p:sp>
        <p:nvSpPr>
          <p:cNvPr id="10486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TextBox 1"/>
          <p:cNvSpPr txBox="1"/>
          <p:nvPr/>
        </p:nvSpPr>
        <p:spPr>
          <a:xfrm>
            <a:off x="685800" y="304800"/>
            <a:ext cx="7467600" cy="5412740"/>
          </a:xfrm>
          <a:prstGeom prst="rect"/>
          <a:noFill/>
        </p:spPr>
        <p:txBody>
          <a:bodyPr rtlCol="0" wrap="square">
            <a:spAutoFit/>
          </a:bodyPr>
          <a:p>
            <a:endParaRPr dirty="0" sz="2800" lang="en-US" smtClean="0"/>
          </a:p>
          <a:p>
            <a:r>
              <a:rPr dirty="0" sz="2800" lang="en-US" smtClean="0"/>
              <a:t>  </a:t>
            </a:r>
          </a:p>
          <a:p>
            <a:endParaRPr dirty="0" sz="2800" lang="en-US" smtClean="0"/>
          </a:p>
          <a:p>
            <a:endParaRPr dirty="0" sz="3200" lang="en-US" smtClean="0"/>
          </a:p>
          <a:p>
            <a:r>
              <a:rPr dirty="0" sz="2800" lang="en-US" smtClean="0"/>
              <a:t> =                                                  </a:t>
            </a:r>
            <a:r>
              <a:rPr dirty="0" sz="2400" lang="en-US" smtClean="0"/>
              <a:t>by R</a:t>
            </a:r>
            <a:r>
              <a:rPr baseline="-25000" dirty="0" sz="2400" lang="en-US" smtClean="0"/>
              <a:t>2</a:t>
            </a:r>
            <a:r>
              <a:rPr dirty="0" sz="2400" lang="en-US" smtClean="0">
                <a:latin typeface="Arial"/>
                <a:cs typeface="Arial"/>
              </a:rPr>
              <a:t>→R</a:t>
            </a:r>
            <a:r>
              <a:rPr baseline="-25000" dirty="0" sz="2400" lang="en-US" smtClean="0">
                <a:latin typeface="Arial"/>
                <a:cs typeface="Arial"/>
              </a:rPr>
              <a:t>2 </a:t>
            </a:r>
            <a:r>
              <a:rPr dirty="0" sz="2400" lang="en-US" smtClean="0">
                <a:latin typeface="Arial"/>
                <a:cs typeface="Arial"/>
              </a:rPr>
              <a:t>-R</a:t>
            </a:r>
            <a:r>
              <a:rPr baseline="-25000" dirty="0" sz="2400" lang="en-US" smtClean="0">
                <a:latin typeface="Arial"/>
                <a:cs typeface="Arial"/>
              </a:rPr>
              <a:t>1    </a:t>
            </a:r>
            <a:endParaRPr dirty="0" sz="2400" lang="en-US" smtClean="0"/>
          </a:p>
          <a:p>
            <a:endParaRPr dirty="0" sz="3200" lang="en-US" smtClean="0"/>
          </a:p>
          <a:p>
            <a:endParaRPr dirty="0" sz="1600" lang="en-US" smtClean="0"/>
          </a:p>
          <a:p>
            <a:r>
              <a:rPr dirty="0" sz="2800" lang="en-US" smtClean="0"/>
              <a:t>  =</a:t>
            </a:r>
          </a:p>
          <a:p>
            <a:endParaRPr dirty="0" lang="en-US" smtClean="0"/>
          </a:p>
          <a:p>
            <a:r>
              <a:rPr dirty="0" sz="2800" lang="en-US" smtClean="0"/>
              <a:t>                            = 6</a:t>
            </a:r>
            <a:r>
              <a:rPr dirty="0" sz="2800" i="1" lang="en-US" smtClean="0"/>
              <a:t>x</a:t>
            </a:r>
            <a:r>
              <a:rPr baseline="30000" dirty="0" sz="2800" lang="en-US" smtClean="0"/>
              <a:t>5</a:t>
            </a:r>
            <a:r>
              <a:rPr dirty="0" sz="2800" lang="en-US" smtClean="0"/>
              <a:t> </a:t>
            </a:r>
            <a:r>
              <a:rPr dirty="0" sz="2800" lang="en-US" smtClean="0">
                <a:latin typeface="Arial"/>
                <a:cs typeface="Arial"/>
              </a:rPr>
              <a:t>≠ </a:t>
            </a:r>
            <a:r>
              <a:rPr dirty="0" sz="2800" lang="en-US" smtClean="0">
                <a:latin typeface="Arial"/>
                <a:cs typeface="Arial"/>
              </a:rPr>
              <a:t>0  </a:t>
            </a:r>
            <a:r>
              <a:rPr dirty="0" sz="2800" lang="en-US" smtClean="0">
                <a:cs typeface="Arial"/>
              </a:rPr>
              <a:t>as </a:t>
            </a:r>
            <a:r>
              <a:rPr dirty="0" sz="2800" i="1" lang="en-US" smtClean="0">
                <a:cs typeface="Arial"/>
              </a:rPr>
              <a:t>x </a:t>
            </a:r>
            <a:r>
              <a:rPr dirty="0" sz="2800" lang="en-US" smtClean="0">
                <a:latin typeface="Arial"/>
                <a:cs typeface="Arial"/>
              </a:rPr>
              <a:t>≠ 0 </a:t>
            </a:r>
          </a:p>
          <a:p>
            <a:endParaRPr dirty="0" sz="1100" lang="en-US" smtClean="0">
              <a:latin typeface="Arial"/>
              <a:cs typeface="Arial"/>
            </a:endParaRPr>
          </a:p>
          <a:p>
            <a:pPr>
              <a:buFont typeface="Symbol" pitchFamily="18" charset="2"/>
              <a:buChar char="\"/>
            </a:pPr>
            <a:r>
              <a:rPr dirty="0" sz="2800" lang="en-US" smtClean="0"/>
              <a:t>   W(</a:t>
            </a:r>
            <a:r>
              <a:rPr dirty="0" sz="2800" i="1" lang="en-US" smtClean="0"/>
              <a:t>f</a:t>
            </a:r>
            <a:r>
              <a:rPr baseline="-25000" dirty="0" sz="2800" i="1" lang="en-US" smtClean="0"/>
              <a:t>1</a:t>
            </a:r>
            <a:r>
              <a:rPr dirty="0" sz="2800" i="1" lang="en-US" smtClean="0"/>
              <a:t> , f</a:t>
            </a:r>
            <a:r>
              <a:rPr baseline="-25000" dirty="0" sz="2800" i="1" lang="en-US" smtClean="0"/>
              <a:t>2</a:t>
            </a:r>
            <a:r>
              <a:rPr dirty="0" sz="2800" i="1" lang="en-US" smtClean="0"/>
              <a:t> , f</a:t>
            </a:r>
            <a:r>
              <a:rPr baseline="-25000" dirty="0" sz="2800" i="1" lang="en-US" smtClean="0"/>
              <a:t>3</a:t>
            </a:r>
            <a:r>
              <a:rPr dirty="0" sz="2800" i="1" lang="en-US" smtClean="0"/>
              <a:t> </a:t>
            </a:r>
            <a:r>
              <a:rPr dirty="0" sz="2800" lang="en-US" smtClean="0"/>
              <a:t>) </a:t>
            </a:r>
            <a:r>
              <a:rPr dirty="0" sz="2800" lang="en-US" smtClean="0">
                <a:latin typeface="Arial"/>
                <a:cs typeface="Arial"/>
              </a:rPr>
              <a:t>≠ 0</a:t>
            </a:r>
            <a:endParaRPr dirty="0" sz="2800" lang="en-US" smtClean="0"/>
          </a:p>
          <a:p>
            <a:pPr>
              <a:buFont typeface="Symbol" pitchFamily="18" charset="2"/>
              <a:buChar char="\"/>
            </a:pPr>
            <a:r>
              <a:rPr dirty="0" sz="2800" lang="en-US" smtClean="0"/>
              <a:t>    </a:t>
            </a:r>
            <a:r>
              <a:rPr dirty="0" sz="2800" i="1" lang="en-US" smtClean="0"/>
              <a:t>f</a:t>
            </a:r>
            <a:r>
              <a:rPr baseline="-25000" dirty="0" sz="2800" i="1" lang="en-US" smtClean="0"/>
              <a:t>1</a:t>
            </a:r>
            <a:r>
              <a:rPr dirty="0" sz="2800" i="1" lang="en-US" smtClean="0"/>
              <a:t> , f</a:t>
            </a:r>
            <a:r>
              <a:rPr baseline="-25000" dirty="0" sz="2800" i="1" lang="en-US" smtClean="0"/>
              <a:t>2</a:t>
            </a:r>
            <a:r>
              <a:rPr dirty="0" sz="2800" i="1" lang="en-US" smtClean="0"/>
              <a:t> , f</a:t>
            </a:r>
            <a:r>
              <a:rPr baseline="-25000" dirty="0" sz="2800" i="1" lang="en-US" smtClean="0"/>
              <a:t>3</a:t>
            </a:r>
            <a:r>
              <a:rPr dirty="0" sz="2800" i="1" lang="en-US" smtClean="0"/>
              <a:t>  </a:t>
            </a:r>
            <a:r>
              <a:rPr dirty="0" sz="2800" lang="en-US" smtClean="0"/>
              <a:t>are linearly dependent. </a:t>
            </a:r>
          </a:p>
        </p:txBody>
      </p:sp>
      <p:sp>
        <p:nvSpPr>
          <p:cNvPr id="104864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sp>
        <p:nvSpPr>
          <p:cNvPr id="1048641" name="Rectangle 3"/>
          <p:cNvSpPr>
            <a:spLocks noChangeArrowheads="1"/>
          </p:cNvSpPr>
          <p:nvPr/>
        </p:nvSpPr>
        <p:spPr bwMode="auto">
          <a:xfrm>
            <a:off x="0" y="1704975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4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53" name="Picture 4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95400" y="1905000"/>
            <a:ext cx="4533900" cy="987890"/>
          </a:xfrm>
          <a:prstGeom prst="rect"/>
          <a:noFill/>
        </p:spPr>
      </p:pic>
      <p:sp>
        <p:nvSpPr>
          <p:cNvPr id="104864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54" name="Picture 6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71600" y="3200400"/>
            <a:ext cx="4876800" cy="758614"/>
          </a:xfrm>
          <a:prstGeom prst="rect"/>
          <a:noFill/>
        </p:spPr>
      </p:pic>
      <p:sp>
        <p:nvSpPr>
          <p:cNvPr id="1048644" name="Rectangle 8"/>
          <p:cNvSpPr>
            <a:spLocks noChangeArrowheads="1"/>
          </p:cNvSpPr>
          <p:nvPr/>
        </p:nvSpPr>
        <p:spPr bwMode="auto">
          <a:xfrm>
            <a:off x="0" y="1057275"/>
            <a:ext cx="9144000" cy="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55" name="Picture 1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4400" y="533400"/>
            <a:ext cx="5869736" cy="1085850"/>
          </a:xfrm>
          <a:prstGeom prst="rect"/>
          <a:noFill/>
        </p:spPr>
      </p:pic>
      <p:cxnSp>
        <p:nvCxnSpPr>
          <p:cNvPr id="3145731" name="Straight Connector 12"/>
          <p:cNvCxnSpPr>
            <a:cxnSpLocks/>
          </p:cNvCxnSpPr>
          <p:nvPr/>
        </p:nvCxnSpPr>
        <p:spPr>
          <a:xfrm>
            <a:off x="838200" y="5943600"/>
            <a:ext cx="6781800" cy="0"/>
          </a:xfrm>
          <a:prstGeom prst="line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extBox 1"/>
          <p:cNvSpPr txBox="1"/>
          <p:nvPr/>
        </p:nvSpPr>
        <p:spPr>
          <a:xfrm>
            <a:off x="685800" y="685800"/>
            <a:ext cx="7772400" cy="6212840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2800" lang="en-US" u="sng" smtClean="0"/>
              <a:t>PROBLEM 2</a:t>
            </a:r>
            <a:r>
              <a:rPr b="1" dirty="0" sz="2800" lang="en-US" smtClean="0"/>
              <a:t>.</a:t>
            </a:r>
          </a:p>
          <a:p>
            <a:endParaRPr b="1" dirty="0" sz="800" lang="en-US" smtClean="0"/>
          </a:p>
          <a:p>
            <a:r>
              <a:rPr dirty="0" sz="2800" lang="en-US" smtClean="0"/>
              <a:t>Show by </a:t>
            </a:r>
            <a:r>
              <a:rPr dirty="0" sz="2800" lang="en-US" err="1" smtClean="0"/>
              <a:t>Wronskian</a:t>
            </a:r>
            <a:r>
              <a:rPr dirty="0" sz="2800" lang="en-US" smtClean="0"/>
              <a:t> that the following functions are linearly independent :</a:t>
            </a:r>
          </a:p>
          <a:p>
            <a:pPr indent="-571500" marL="571500">
              <a:buAutoNum type="romanLcParenBoth"/>
            </a:pPr>
            <a:r>
              <a:rPr dirty="0" sz="2800" lang="en-US" smtClean="0"/>
              <a:t>1 ,x ,x</a:t>
            </a:r>
            <a:r>
              <a:rPr baseline="30000" dirty="0" sz="2800" lang="en-US" smtClean="0"/>
              <a:t>2</a:t>
            </a:r>
            <a:r>
              <a:rPr dirty="0" sz="2800" lang="en-US" smtClean="0"/>
              <a:t>     , (ii) e</a:t>
            </a:r>
            <a:r>
              <a:rPr baseline="30000" dirty="0" sz="2800" lang="en-US" smtClean="0"/>
              <a:t>x</a:t>
            </a:r>
            <a:r>
              <a:rPr dirty="0" sz="2800" lang="en-US" smtClean="0"/>
              <a:t> ,e</a:t>
            </a:r>
            <a:r>
              <a:rPr baseline="30000" dirty="0" sz="2800" lang="en-US" smtClean="0"/>
              <a:t>2x</a:t>
            </a:r>
            <a:r>
              <a:rPr dirty="0" sz="2800" lang="en-US" smtClean="0"/>
              <a:t> ,e</a:t>
            </a:r>
            <a:r>
              <a:rPr baseline="30000" dirty="0" sz="2800" lang="en-US" smtClean="0"/>
              <a:t>3x</a:t>
            </a:r>
            <a:r>
              <a:rPr dirty="0" sz="2800" lang="en-US" smtClean="0"/>
              <a:t>  .</a:t>
            </a:r>
          </a:p>
          <a:p>
            <a:pPr indent="-571500" marL="571500"/>
            <a:endParaRPr dirty="0" sz="900" lang="en-US" smtClean="0"/>
          </a:p>
          <a:p>
            <a:pPr indent="-571500" marL="571500"/>
            <a:r>
              <a:rPr b="1" dirty="0" sz="2800" lang="en-US" u="sng" smtClean="0"/>
              <a:t>SOLUTION: </a:t>
            </a:r>
            <a:r>
              <a:rPr dirty="0" sz="2800" lang="en-US" smtClean="0"/>
              <a:t> (</a:t>
            </a:r>
            <a:r>
              <a:rPr dirty="0" sz="2800" lang="en-US" err="1" smtClean="0"/>
              <a:t>i</a:t>
            </a:r>
            <a:r>
              <a:rPr dirty="0" sz="2800" lang="en-US" smtClean="0"/>
              <a:t>) </a:t>
            </a:r>
          </a:p>
          <a:p>
            <a:pPr indent="-571500" marL="571500"/>
            <a:endParaRPr b="1" dirty="0" sz="800" lang="en-US" smtClean="0"/>
          </a:p>
          <a:p>
            <a:r>
              <a:rPr dirty="0" sz="2800" lang="en-US" smtClean="0"/>
              <a:t>Let    </a:t>
            </a:r>
            <a:r>
              <a:rPr dirty="0" sz="2800" i="1" lang="en-US" smtClean="0"/>
              <a:t>f</a:t>
            </a:r>
            <a:r>
              <a:rPr baseline="-25000" dirty="0" sz="2800" i="1" lang="en-US" smtClean="0"/>
              <a:t>1</a:t>
            </a:r>
            <a:r>
              <a:rPr dirty="0" sz="2800" i="1" lang="en-US" smtClean="0"/>
              <a:t>(x) </a:t>
            </a:r>
            <a:r>
              <a:rPr dirty="0" sz="2800" lang="en-US" smtClean="0"/>
              <a:t>= 1    </a:t>
            </a:r>
            <a:r>
              <a:rPr dirty="0" sz="2800" i="1" lang="en-US" smtClean="0"/>
              <a:t>,  f</a:t>
            </a:r>
            <a:r>
              <a:rPr baseline="-25000" dirty="0" sz="2800" i="1" lang="en-US" smtClean="0"/>
              <a:t>2</a:t>
            </a:r>
            <a:r>
              <a:rPr dirty="0" sz="2800" i="1" lang="en-US" smtClean="0"/>
              <a:t>(x) </a:t>
            </a:r>
            <a:r>
              <a:rPr dirty="0" sz="2800" lang="en-US" smtClean="0"/>
              <a:t>= x      ,</a:t>
            </a:r>
            <a:r>
              <a:rPr baseline="30000" dirty="0" sz="2800" lang="en-US" smtClean="0"/>
              <a:t>   </a:t>
            </a:r>
            <a:r>
              <a:rPr dirty="0" sz="2800" i="1" lang="en-US" smtClean="0"/>
              <a:t>f</a:t>
            </a:r>
            <a:r>
              <a:rPr baseline="-25000" dirty="0" sz="2800" i="1" lang="en-US" smtClean="0"/>
              <a:t>3</a:t>
            </a:r>
            <a:r>
              <a:rPr dirty="0" sz="2800" i="1" lang="en-US" smtClean="0"/>
              <a:t>(x) </a:t>
            </a:r>
            <a:r>
              <a:rPr dirty="0" sz="2800" lang="en-US" smtClean="0"/>
              <a:t>= </a:t>
            </a:r>
            <a:r>
              <a:rPr dirty="0" sz="2800" i="1" lang="en-US" smtClean="0"/>
              <a:t>x</a:t>
            </a:r>
            <a:r>
              <a:rPr baseline="30000" dirty="0" sz="2800" lang="en-US" smtClean="0"/>
              <a:t>2</a:t>
            </a:r>
            <a:r>
              <a:rPr dirty="0" sz="2800" lang="en-US" smtClean="0"/>
              <a:t>  </a:t>
            </a:r>
          </a:p>
          <a:p>
            <a:pPr>
              <a:buFont typeface="Symbol" pitchFamily="18" charset="2"/>
              <a:buChar char="\"/>
            </a:pPr>
            <a:r>
              <a:rPr dirty="0" sz="2800" i="1" lang="en-US" smtClean="0"/>
              <a:t>      f</a:t>
            </a:r>
            <a:r>
              <a:rPr dirty="0" sz="2800" i="1" lang="en-US" smtClean="0">
                <a:sym typeface="Symbol"/>
              </a:rPr>
              <a:t></a:t>
            </a:r>
            <a:r>
              <a:rPr baseline="-25000" dirty="0" sz="2800" i="1" lang="en-US" smtClean="0"/>
              <a:t>1</a:t>
            </a:r>
            <a:r>
              <a:rPr dirty="0" sz="2800" i="1" lang="en-US" smtClean="0"/>
              <a:t>(x) =</a:t>
            </a:r>
            <a:r>
              <a:rPr dirty="0" sz="2800" lang="en-US" smtClean="0"/>
              <a:t> 0   ,  </a:t>
            </a:r>
            <a:r>
              <a:rPr dirty="0" sz="2800" i="1" lang="en-US" smtClean="0"/>
              <a:t>f</a:t>
            </a:r>
            <a:r>
              <a:rPr dirty="0" sz="2800" i="1" lang="en-US" smtClean="0">
                <a:sym typeface="Symbol"/>
              </a:rPr>
              <a:t></a:t>
            </a:r>
            <a:r>
              <a:rPr baseline="-25000" dirty="0" sz="2800" i="1" lang="en-US" smtClean="0">
                <a:sym typeface="Symbol"/>
              </a:rPr>
              <a:t>2</a:t>
            </a:r>
            <a:r>
              <a:rPr dirty="0" sz="2800" i="1" lang="en-US" smtClean="0"/>
              <a:t>(x) = </a:t>
            </a:r>
            <a:r>
              <a:rPr dirty="0" sz="2800" lang="en-US" smtClean="0"/>
              <a:t>1 </a:t>
            </a:r>
            <a:r>
              <a:rPr dirty="0" sz="2800" i="1" lang="en-US" smtClean="0"/>
              <a:t>     ,  f</a:t>
            </a:r>
            <a:r>
              <a:rPr dirty="0" sz="2800" i="1" lang="en-US" smtClean="0">
                <a:sym typeface="Symbol"/>
              </a:rPr>
              <a:t></a:t>
            </a:r>
            <a:r>
              <a:rPr baseline="-25000" dirty="0" sz="2800" i="1" lang="en-US" smtClean="0">
                <a:sym typeface="Symbol"/>
              </a:rPr>
              <a:t>3</a:t>
            </a:r>
            <a:r>
              <a:rPr dirty="0" sz="2800" i="1" lang="en-US" smtClean="0"/>
              <a:t>(x) = </a:t>
            </a:r>
            <a:r>
              <a:rPr dirty="0" sz="2800" lang="en-US" smtClean="0"/>
              <a:t>2</a:t>
            </a:r>
            <a:r>
              <a:rPr dirty="0" sz="2800" i="1" lang="en-US" smtClean="0"/>
              <a:t>x </a:t>
            </a:r>
          </a:p>
          <a:p>
            <a:r>
              <a:rPr dirty="0" sz="2800" i="1" lang="en-US" smtClean="0"/>
              <a:t>        f</a:t>
            </a:r>
            <a:r>
              <a:rPr dirty="0" sz="2800" i="1" lang="en-US" smtClean="0">
                <a:sym typeface="Symbol"/>
              </a:rPr>
              <a:t></a:t>
            </a:r>
            <a:r>
              <a:rPr baseline="-25000" dirty="0" sz="2800" i="1" lang="en-US" smtClean="0">
                <a:sym typeface="Symbol"/>
              </a:rPr>
              <a:t>1</a:t>
            </a:r>
            <a:r>
              <a:rPr dirty="0" sz="2800" i="1" lang="en-US" smtClean="0"/>
              <a:t>(x) = </a:t>
            </a:r>
            <a:r>
              <a:rPr dirty="0" sz="2800" lang="en-US" smtClean="0"/>
              <a:t>0</a:t>
            </a:r>
            <a:r>
              <a:rPr dirty="0" sz="2800" i="1" lang="en-US" smtClean="0"/>
              <a:t>    ,  f</a:t>
            </a:r>
            <a:r>
              <a:rPr dirty="0" sz="2800" i="1" lang="en-US" smtClean="0">
                <a:sym typeface="Symbol"/>
              </a:rPr>
              <a:t></a:t>
            </a:r>
            <a:r>
              <a:rPr baseline="-25000" dirty="0" sz="2800" i="1" lang="en-US" smtClean="0">
                <a:sym typeface="Symbol"/>
              </a:rPr>
              <a:t>2</a:t>
            </a:r>
            <a:r>
              <a:rPr dirty="0" sz="2800" i="1" lang="en-US" smtClean="0"/>
              <a:t>(x) = 0     ,  f</a:t>
            </a:r>
            <a:r>
              <a:rPr dirty="0" sz="2800" i="1" lang="en-US" smtClean="0">
                <a:sym typeface="Symbol"/>
              </a:rPr>
              <a:t></a:t>
            </a:r>
            <a:r>
              <a:rPr baseline="-25000" dirty="0" sz="2800" i="1" lang="en-US" smtClean="0">
                <a:sym typeface="Symbol"/>
              </a:rPr>
              <a:t>3</a:t>
            </a:r>
            <a:r>
              <a:rPr dirty="0" sz="2800" i="1" lang="en-US" smtClean="0"/>
              <a:t>(x) = </a:t>
            </a:r>
            <a:r>
              <a:rPr dirty="0" sz="2800" lang="en-US" smtClean="0"/>
              <a:t>2</a:t>
            </a:r>
          </a:p>
          <a:p>
            <a:endParaRPr dirty="0" sz="4000" lang="en-US" smtClean="0">
              <a:sym typeface="Symbol"/>
            </a:endParaRPr>
          </a:p>
          <a:p>
            <a:r>
              <a:rPr dirty="0" sz="2800" lang="en-US" smtClean="0">
                <a:sym typeface="Symbol"/>
              </a:rPr>
              <a:t> </a:t>
            </a:r>
          </a:p>
          <a:p>
            <a:endParaRPr dirty="0" sz="2800" lang="en-US" smtClean="0"/>
          </a:p>
          <a:p>
            <a:pPr indent="-571500" marL="571500"/>
            <a:r>
              <a:rPr b="1" dirty="0" sz="2800" lang="en-US" smtClean="0"/>
              <a:t> </a:t>
            </a:r>
            <a:endParaRPr b="1" dirty="0" sz="2800" lang="en-US"/>
          </a:p>
        </p:txBody>
      </p:sp>
      <p:sp>
        <p:nvSpPr>
          <p:cNvPr id="10486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56" name="Picture 1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8374" y="5222361"/>
            <a:ext cx="5285836" cy="1085850"/>
          </a:xfrm>
          <a:prstGeom prst="rect"/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TextBox 1"/>
          <p:cNvSpPr txBox="1"/>
          <p:nvPr/>
        </p:nvSpPr>
        <p:spPr>
          <a:xfrm>
            <a:off x="533401" y="457200"/>
            <a:ext cx="7924800" cy="611124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800" lang="en-US" smtClean="0"/>
              <a:t>      = (1)(1)(2)   [product of diagonal elements]</a:t>
            </a:r>
          </a:p>
          <a:p>
            <a:r>
              <a:rPr dirty="0" sz="2800" lang="en-US" smtClean="0"/>
              <a:t>      = 2 </a:t>
            </a:r>
            <a:r>
              <a:rPr dirty="0" sz="2800" lang="en-US" smtClean="0">
                <a:latin typeface="Arial"/>
                <a:cs typeface="Arial"/>
              </a:rPr>
              <a:t>≠0   </a:t>
            </a:r>
            <a:r>
              <a:rPr dirty="0" sz="2800" lang="en-US" smtClean="0">
                <a:latin typeface="Arial"/>
                <a:cs typeface="Arial"/>
                <a:sym typeface="Symbol"/>
              </a:rPr>
              <a:t> </a:t>
            </a:r>
            <a:r>
              <a:rPr dirty="0" sz="2800" i="1" lang="en-US" err="1" smtClean="0">
                <a:cs typeface="Arial"/>
                <a:sym typeface="Symbol"/>
              </a:rPr>
              <a:t>x</a:t>
            </a:r>
            <a:r>
              <a:rPr dirty="0" sz="2800" lang="en-US" err="1" smtClean="0">
                <a:latin typeface="Arial"/>
                <a:cs typeface="Arial"/>
                <a:sym typeface="Symbol"/>
              </a:rPr>
              <a:t></a:t>
            </a:r>
            <a:r>
              <a:rPr dirty="0" sz="2800" lang="en-US" err="1" smtClean="0">
                <a:cs typeface="Arial"/>
                <a:sym typeface="Symbol"/>
              </a:rPr>
              <a:t>R</a:t>
            </a:r>
            <a:endParaRPr dirty="0" sz="2800" lang="en-US" smtClean="0">
              <a:cs typeface="Arial"/>
              <a:sym typeface="Symbol"/>
            </a:endParaRPr>
          </a:p>
          <a:p>
            <a:r>
              <a:rPr dirty="0" sz="2800" lang="en-US" smtClean="0">
                <a:sym typeface="Symbol"/>
              </a:rPr>
              <a:t>   </a:t>
            </a:r>
            <a:r>
              <a:rPr dirty="0" sz="2800" lang="en-US" smtClean="0"/>
              <a:t>W(</a:t>
            </a:r>
            <a:r>
              <a:rPr dirty="0" sz="2800" i="1" lang="en-US" smtClean="0"/>
              <a:t>f</a:t>
            </a:r>
            <a:r>
              <a:rPr baseline="-25000" dirty="0" sz="2800" i="1" lang="en-US" smtClean="0"/>
              <a:t>1</a:t>
            </a:r>
            <a:r>
              <a:rPr dirty="0" sz="2800" i="1" lang="en-US" smtClean="0"/>
              <a:t> , f</a:t>
            </a:r>
            <a:r>
              <a:rPr baseline="-25000" dirty="0" sz="2800" i="1" lang="en-US" smtClean="0"/>
              <a:t>2</a:t>
            </a:r>
            <a:r>
              <a:rPr dirty="0" sz="2800" i="1" lang="en-US" smtClean="0"/>
              <a:t> , f</a:t>
            </a:r>
            <a:r>
              <a:rPr baseline="-25000" dirty="0" sz="2800" i="1" lang="en-US" smtClean="0"/>
              <a:t>3</a:t>
            </a:r>
            <a:r>
              <a:rPr dirty="0" sz="2800" i="1" lang="en-US" smtClean="0"/>
              <a:t> </a:t>
            </a:r>
            <a:r>
              <a:rPr dirty="0" sz="2800" lang="en-US" smtClean="0"/>
              <a:t>) </a:t>
            </a:r>
            <a:r>
              <a:rPr dirty="0" sz="2800" lang="en-US" smtClean="0">
                <a:latin typeface="Arial"/>
                <a:cs typeface="Arial"/>
              </a:rPr>
              <a:t>≠ 0</a:t>
            </a:r>
            <a:endParaRPr dirty="0" sz="2800" i="1" lang="en-US" smtClean="0"/>
          </a:p>
          <a:p>
            <a:pPr>
              <a:buFont typeface="Symbol" pitchFamily="18" charset="2"/>
              <a:buChar char="\"/>
            </a:pPr>
            <a:r>
              <a:rPr dirty="0" sz="2800" i="1" lang="en-US" smtClean="0"/>
              <a:t>    f</a:t>
            </a:r>
            <a:r>
              <a:rPr baseline="-25000" dirty="0" sz="2800" i="1" lang="en-US" smtClean="0"/>
              <a:t>1</a:t>
            </a:r>
            <a:r>
              <a:rPr dirty="0" sz="2800" i="1" lang="en-US" smtClean="0"/>
              <a:t> , f</a:t>
            </a:r>
            <a:r>
              <a:rPr baseline="-25000" dirty="0" sz="2800" i="1" lang="en-US" smtClean="0"/>
              <a:t>2</a:t>
            </a:r>
            <a:r>
              <a:rPr dirty="0" sz="2800" i="1" lang="en-US" smtClean="0"/>
              <a:t> , f</a:t>
            </a:r>
            <a:r>
              <a:rPr baseline="-25000" dirty="0" sz="2800" i="1" lang="en-US" smtClean="0"/>
              <a:t>3</a:t>
            </a:r>
            <a:r>
              <a:rPr dirty="0" sz="2800" i="1" lang="en-US" smtClean="0"/>
              <a:t> </a:t>
            </a:r>
            <a:r>
              <a:rPr dirty="0" sz="2800" lang="en-US" smtClean="0"/>
              <a:t>are L.I over all </a:t>
            </a:r>
            <a:r>
              <a:rPr dirty="0" sz="2800" lang="en-US" err="1" smtClean="0"/>
              <a:t>reals</a:t>
            </a:r>
            <a:r>
              <a:rPr dirty="0" sz="2800" lang="en-US" smtClean="0"/>
              <a:t>. </a:t>
            </a:r>
          </a:p>
          <a:p>
            <a:endParaRPr dirty="0" sz="2400" lang="en-US" smtClean="0"/>
          </a:p>
          <a:p>
            <a:r>
              <a:rPr dirty="0" sz="2800" lang="en-US" smtClean="0"/>
              <a:t>(ii) Here,</a:t>
            </a:r>
          </a:p>
          <a:p>
            <a:r>
              <a:rPr dirty="0" sz="2800" lang="en-US" smtClean="0"/>
              <a:t>        </a:t>
            </a:r>
            <a:r>
              <a:rPr dirty="0" sz="2800" i="1" lang="en-US" smtClean="0"/>
              <a:t>f</a:t>
            </a:r>
            <a:r>
              <a:rPr baseline="-25000" dirty="0" sz="2800" i="1" lang="en-US" smtClean="0"/>
              <a:t>1</a:t>
            </a:r>
            <a:r>
              <a:rPr dirty="0" sz="2800" i="1" lang="en-US" smtClean="0"/>
              <a:t>(x) </a:t>
            </a:r>
            <a:r>
              <a:rPr dirty="0" sz="2800" lang="en-US" smtClean="0"/>
              <a:t>= e</a:t>
            </a:r>
            <a:r>
              <a:rPr baseline="30000" dirty="0" sz="2800" lang="en-US" smtClean="0"/>
              <a:t>x</a:t>
            </a:r>
            <a:r>
              <a:rPr dirty="0" sz="2800" lang="en-US" smtClean="0"/>
              <a:t>    </a:t>
            </a:r>
            <a:r>
              <a:rPr dirty="0" sz="2800" i="1" lang="en-US" smtClean="0"/>
              <a:t>,  f</a:t>
            </a:r>
            <a:r>
              <a:rPr baseline="-25000" dirty="0" sz="2800" i="1" lang="en-US" smtClean="0"/>
              <a:t>2</a:t>
            </a:r>
            <a:r>
              <a:rPr dirty="0" sz="2800" i="1" lang="en-US" smtClean="0"/>
              <a:t>(x) </a:t>
            </a:r>
            <a:r>
              <a:rPr dirty="0" sz="2800" lang="en-US" smtClean="0"/>
              <a:t>= e</a:t>
            </a:r>
            <a:r>
              <a:rPr baseline="30000" dirty="0" sz="2800" lang="en-US" smtClean="0"/>
              <a:t>2x</a:t>
            </a:r>
            <a:r>
              <a:rPr dirty="0" sz="2800" lang="en-US" smtClean="0"/>
              <a:t>     ,</a:t>
            </a:r>
            <a:r>
              <a:rPr baseline="30000" dirty="0" sz="2800" lang="en-US" smtClean="0"/>
              <a:t>   </a:t>
            </a:r>
            <a:r>
              <a:rPr dirty="0" sz="2800" i="1" lang="en-US" smtClean="0"/>
              <a:t>f</a:t>
            </a:r>
            <a:r>
              <a:rPr baseline="-25000" dirty="0" sz="2800" i="1" lang="en-US" smtClean="0"/>
              <a:t>3</a:t>
            </a:r>
            <a:r>
              <a:rPr dirty="0" sz="2800" i="1" lang="en-US" smtClean="0"/>
              <a:t>(x) </a:t>
            </a:r>
            <a:r>
              <a:rPr dirty="0" sz="2800" lang="en-US" smtClean="0"/>
              <a:t>= e</a:t>
            </a:r>
            <a:r>
              <a:rPr baseline="30000" dirty="0" sz="2800" lang="en-US" smtClean="0"/>
              <a:t>3x</a:t>
            </a:r>
            <a:r>
              <a:rPr dirty="0" sz="2800" lang="en-US" smtClean="0"/>
              <a:t>  </a:t>
            </a:r>
          </a:p>
          <a:p>
            <a:pPr>
              <a:buFont typeface="Symbol" pitchFamily="18" charset="2"/>
              <a:buChar char="\"/>
            </a:pPr>
            <a:r>
              <a:rPr dirty="0" sz="2800" i="1" lang="en-US" smtClean="0"/>
              <a:t>    f</a:t>
            </a:r>
            <a:r>
              <a:rPr dirty="0" sz="2800" i="1" lang="en-US" smtClean="0">
                <a:sym typeface="Symbol"/>
              </a:rPr>
              <a:t></a:t>
            </a:r>
            <a:r>
              <a:rPr baseline="-25000" dirty="0" sz="2800" i="1" lang="en-US" smtClean="0"/>
              <a:t>1</a:t>
            </a:r>
            <a:r>
              <a:rPr dirty="0" sz="2800" i="1" lang="en-US" smtClean="0"/>
              <a:t>(x) =</a:t>
            </a:r>
            <a:r>
              <a:rPr dirty="0" sz="2800" lang="en-US" smtClean="0"/>
              <a:t> e</a:t>
            </a:r>
            <a:r>
              <a:rPr baseline="30000" dirty="0" sz="2800" lang="en-US" smtClean="0"/>
              <a:t>x</a:t>
            </a:r>
            <a:r>
              <a:rPr dirty="0" sz="2800" lang="en-US" smtClean="0"/>
              <a:t>    ,  </a:t>
            </a:r>
            <a:r>
              <a:rPr dirty="0" sz="2800" i="1" lang="en-US" smtClean="0"/>
              <a:t>f</a:t>
            </a:r>
            <a:r>
              <a:rPr dirty="0" sz="2800" i="1" lang="en-US" smtClean="0">
                <a:sym typeface="Symbol"/>
              </a:rPr>
              <a:t></a:t>
            </a:r>
            <a:r>
              <a:rPr baseline="-25000" dirty="0" sz="2800" i="1" lang="en-US" smtClean="0">
                <a:sym typeface="Symbol"/>
              </a:rPr>
              <a:t>2</a:t>
            </a:r>
            <a:r>
              <a:rPr dirty="0" sz="2800" i="1" lang="en-US" smtClean="0"/>
              <a:t>(x) = 2</a:t>
            </a:r>
            <a:r>
              <a:rPr dirty="0" sz="2800" lang="en-US" smtClean="0"/>
              <a:t>e</a:t>
            </a:r>
            <a:r>
              <a:rPr baseline="30000" dirty="0" sz="2800" lang="en-US" smtClean="0"/>
              <a:t>2x</a:t>
            </a:r>
            <a:r>
              <a:rPr dirty="0" sz="2800" lang="en-US" smtClean="0"/>
              <a:t> </a:t>
            </a:r>
            <a:r>
              <a:rPr dirty="0" sz="2800" i="1" lang="en-US" smtClean="0"/>
              <a:t>   ,  f</a:t>
            </a:r>
            <a:r>
              <a:rPr dirty="0" sz="2800" i="1" lang="en-US" smtClean="0">
                <a:sym typeface="Symbol"/>
              </a:rPr>
              <a:t></a:t>
            </a:r>
            <a:r>
              <a:rPr baseline="-25000" dirty="0" sz="2800" i="1" lang="en-US" smtClean="0">
                <a:sym typeface="Symbol"/>
              </a:rPr>
              <a:t>3</a:t>
            </a:r>
            <a:r>
              <a:rPr dirty="0" sz="2800" i="1" lang="en-US" smtClean="0"/>
              <a:t>(x) =</a:t>
            </a:r>
            <a:r>
              <a:rPr dirty="0" sz="2800" lang="en-US" smtClean="0"/>
              <a:t> 3e</a:t>
            </a:r>
            <a:r>
              <a:rPr baseline="30000" dirty="0" sz="2800" lang="en-US" smtClean="0"/>
              <a:t>3x</a:t>
            </a:r>
            <a:r>
              <a:rPr dirty="0" sz="2800" i="1" lang="en-US" smtClean="0"/>
              <a:t>  </a:t>
            </a:r>
          </a:p>
          <a:p>
            <a:r>
              <a:rPr dirty="0" sz="2800" i="1" lang="en-US" smtClean="0"/>
              <a:t>       f</a:t>
            </a:r>
            <a:r>
              <a:rPr dirty="0" sz="2800" i="1" lang="en-US" smtClean="0">
                <a:sym typeface="Symbol"/>
              </a:rPr>
              <a:t></a:t>
            </a:r>
            <a:r>
              <a:rPr baseline="-25000" dirty="0" sz="2800" i="1" lang="en-US" smtClean="0">
                <a:sym typeface="Symbol"/>
              </a:rPr>
              <a:t>1</a:t>
            </a:r>
            <a:r>
              <a:rPr dirty="0" sz="2800" i="1" lang="en-US" smtClean="0"/>
              <a:t>(x) = </a:t>
            </a:r>
            <a:r>
              <a:rPr dirty="0" sz="2800" lang="en-US" smtClean="0"/>
              <a:t>e</a:t>
            </a:r>
            <a:r>
              <a:rPr baseline="30000" dirty="0" sz="2800" lang="en-US" smtClean="0"/>
              <a:t>x</a:t>
            </a:r>
            <a:r>
              <a:rPr dirty="0" sz="2800" i="1" lang="en-US" smtClean="0"/>
              <a:t>   ,  f</a:t>
            </a:r>
            <a:r>
              <a:rPr dirty="0" sz="2800" i="1" lang="en-US" smtClean="0">
                <a:sym typeface="Symbol"/>
              </a:rPr>
              <a:t></a:t>
            </a:r>
            <a:r>
              <a:rPr baseline="-25000" dirty="0" sz="2800" i="1" lang="en-US" smtClean="0">
                <a:sym typeface="Symbol"/>
              </a:rPr>
              <a:t>2</a:t>
            </a:r>
            <a:r>
              <a:rPr dirty="0" sz="2800" i="1" lang="en-US" smtClean="0"/>
              <a:t>(x) = 4</a:t>
            </a:r>
            <a:r>
              <a:rPr dirty="0" sz="2800" lang="en-US" smtClean="0"/>
              <a:t>e</a:t>
            </a:r>
            <a:r>
              <a:rPr baseline="30000" dirty="0" sz="2800" lang="en-US" smtClean="0"/>
              <a:t>2x</a:t>
            </a:r>
            <a:r>
              <a:rPr dirty="0" sz="2800" i="1" lang="en-US" smtClean="0"/>
              <a:t>   ,  f</a:t>
            </a:r>
            <a:r>
              <a:rPr dirty="0" sz="2800" i="1" lang="en-US" smtClean="0">
                <a:sym typeface="Symbol"/>
              </a:rPr>
              <a:t></a:t>
            </a:r>
            <a:r>
              <a:rPr baseline="-25000" dirty="0" sz="2800" i="1" lang="en-US" smtClean="0">
                <a:sym typeface="Symbol"/>
              </a:rPr>
              <a:t>3</a:t>
            </a:r>
            <a:r>
              <a:rPr dirty="0" sz="2800" i="1" lang="en-US" smtClean="0"/>
              <a:t>(x) =</a:t>
            </a:r>
            <a:r>
              <a:rPr dirty="0" sz="2800" lang="en-US" smtClean="0"/>
              <a:t> 9e</a:t>
            </a:r>
            <a:r>
              <a:rPr baseline="30000" dirty="0" sz="2800" lang="en-US" smtClean="0"/>
              <a:t>3x</a:t>
            </a:r>
          </a:p>
          <a:p>
            <a:endParaRPr dirty="0" sz="1100" lang="en-US" smtClean="0"/>
          </a:p>
          <a:p>
            <a:pPr indent="-571500" marL="571500"/>
            <a:r>
              <a:rPr dirty="0" sz="2800" lang="en-US" smtClean="0"/>
              <a:t>Then,</a:t>
            </a:r>
          </a:p>
          <a:p>
            <a:pPr indent="-571500" marL="571500"/>
            <a:endParaRPr dirty="0" sz="2800" lang="en-US" smtClean="0"/>
          </a:p>
          <a:p>
            <a:pPr indent="-571500" marL="571500"/>
            <a:endParaRPr dirty="0" sz="2800" lang="en-US" smtClean="0"/>
          </a:p>
          <a:p>
            <a:endParaRPr dirty="0" sz="1200" lang="en-US"/>
          </a:p>
        </p:txBody>
      </p:sp>
      <p:sp>
        <p:nvSpPr>
          <p:cNvPr id="104864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57" name="Picture 1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29540" y="5215274"/>
            <a:ext cx="6351198" cy="1143000"/>
          </a:xfrm>
          <a:prstGeom prst="rect"/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TextBox 2"/>
          <p:cNvSpPr txBox="1"/>
          <p:nvPr/>
        </p:nvSpPr>
        <p:spPr>
          <a:xfrm>
            <a:off x="762000" y="457200"/>
            <a:ext cx="7543800" cy="4599940"/>
          </a:xfrm>
          <a:prstGeom prst="rect"/>
          <a:noFill/>
        </p:spPr>
        <p:txBody>
          <a:bodyPr rtlCol="0" wrap="square">
            <a:spAutoFit/>
          </a:bodyPr>
          <a:p>
            <a:endParaRPr dirty="0" sz="2800" lang="en-US" smtClean="0"/>
          </a:p>
          <a:p>
            <a:endParaRPr dirty="0" sz="2800" lang="en-US" smtClean="0"/>
          </a:p>
          <a:p>
            <a:endParaRPr dirty="0" sz="2800" lang="en-US" smtClean="0"/>
          </a:p>
          <a:p>
            <a:endParaRPr dirty="0" sz="2800" lang="en-US" smtClean="0"/>
          </a:p>
          <a:p>
            <a:r>
              <a:rPr dirty="0" sz="2800" lang="en-US" smtClean="0"/>
              <a:t>        </a:t>
            </a:r>
            <a:r>
              <a:rPr dirty="0" sz="2800" lang="en-US" smtClean="0">
                <a:latin typeface="Cambria Math" pitchFamily="18" charset="0"/>
                <a:ea typeface="Cambria Math" pitchFamily="18" charset="0"/>
              </a:rPr>
              <a:t>= e</a:t>
            </a:r>
            <a:r>
              <a:rPr baseline="30000" dirty="0" sz="2800" lang="en-US" smtClean="0">
                <a:latin typeface="Cambria Math" pitchFamily="18" charset="0"/>
                <a:ea typeface="Cambria Math" pitchFamily="18" charset="0"/>
              </a:rPr>
              <a:t>6x</a:t>
            </a:r>
            <a:r>
              <a:rPr dirty="0" sz="2800" lang="en-US" smtClean="0">
                <a:latin typeface="Cambria Math" pitchFamily="18" charset="0"/>
                <a:ea typeface="Cambria Math" pitchFamily="18" charset="0"/>
              </a:rPr>
              <a:t> (8–6)</a:t>
            </a:r>
          </a:p>
          <a:p>
            <a:endParaRPr dirty="0" sz="1100" lang="en-US" smtClean="0">
              <a:latin typeface="Cambria Math" pitchFamily="18" charset="0"/>
              <a:ea typeface="Cambria Math" pitchFamily="18" charset="0"/>
            </a:endParaRPr>
          </a:p>
          <a:p>
            <a:r>
              <a:rPr dirty="0" sz="2800" lang="en-US" smtClean="0">
                <a:latin typeface="Cambria Math" pitchFamily="18" charset="0"/>
                <a:ea typeface="Cambria Math" pitchFamily="18" charset="0"/>
              </a:rPr>
              <a:t>          = 2 e</a:t>
            </a:r>
            <a:r>
              <a:rPr baseline="30000" dirty="0" sz="2800" lang="en-US" smtClean="0">
                <a:latin typeface="Cambria Math" pitchFamily="18" charset="0"/>
                <a:ea typeface="Cambria Math" pitchFamily="18" charset="0"/>
              </a:rPr>
              <a:t>6x</a:t>
            </a:r>
            <a:r>
              <a:rPr dirty="0" sz="2800" lang="en-US" smtClean="0">
                <a:latin typeface="Cambria Math" pitchFamily="18" charset="0"/>
                <a:ea typeface="Cambria Math" pitchFamily="18" charset="0"/>
              </a:rPr>
              <a:t>   </a:t>
            </a:r>
            <a:r>
              <a:rPr dirty="0" sz="2800" lang="en-US" smtClean="0">
                <a:latin typeface="Arial"/>
                <a:cs typeface="Arial"/>
              </a:rPr>
              <a:t>≠0   </a:t>
            </a:r>
            <a:r>
              <a:rPr dirty="0" sz="2800" lang="en-US" smtClean="0">
                <a:latin typeface="Arial"/>
                <a:cs typeface="Arial"/>
                <a:sym typeface="Symbol"/>
              </a:rPr>
              <a:t> </a:t>
            </a:r>
            <a:r>
              <a:rPr dirty="0" sz="2800" i="1" lang="en-US" err="1" smtClean="0">
                <a:cs typeface="Arial"/>
                <a:sym typeface="Symbol"/>
              </a:rPr>
              <a:t>x</a:t>
            </a:r>
            <a:r>
              <a:rPr dirty="0" sz="2800" lang="en-US" err="1" smtClean="0">
                <a:latin typeface="Arial"/>
                <a:cs typeface="Arial"/>
                <a:sym typeface="Symbol"/>
              </a:rPr>
              <a:t></a:t>
            </a:r>
            <a:r>
              <a:rPr dirty="0" sz="2800" lang="en-US" err="1" smtClean="0">
                <a:cs typeface="Arial"/>
                <a:sym typeface="Symbol"/>
              </a:rPr>
              <a:t>R</a:t>
            </a:r>
            <a:endParaRPr dirty="0" sz="2800" lang="en-US" smtClean="0">
              <a:cs typeface="Arial"/>
              <a:sym typeface="Symbol"/>
            </a:endParaRPr>
          </a:p>
          <a:p>
            <a:endParaRPr dirty="0" sz="800" lang="en-US" smtClean="0">
              <a:cs typeface="Arial"/>
              <a:sym typeface="Symbol"/>
            </a:endParaRPr>
          </a:p>
          <a:p>
            <a:r>
              <a:rPr dirty="0" sz="2800" lang="en-US" smtClean="0">
                <a:sym typeface="Symbol"/>
              </a:rPr>
              <a:t>   </a:t>
            </a:r>
            <a:r>
              <a:rPr dirty="0" sz="2800" lang="en-US" smtClean="0"/>
              <a:t>W(</a:t>
            </a:r>
            <a:r>
              <a:rPr dirty="0" sz="2800" i="1" lang="en-US" smtClean="0"/>
              <a:t>f</a:t>
            </a:r>
            <a:r>
              <a:rPr baseline="-25000" dirty="0" sz="2800" i="1" lang="en-US" smtClean="0"/>
              <a:t>1</a:t>
            </a:r>
            <a:r>
              <a:rPr dirty="0" sz="2800" i="1" lang="en-US" smtClean="0"/>
              <a:t> , f</a:t>
            </a:r>
            <a:r>
              <a:rPr baseline="-25000" dirty="0" sz="2800" i="1" lang="en-US" smtClean="0"/>
              <a:t>2</a:t>
            </a:r>
            <a:r>
              <a:rPr dirty="0" sz="2800" i="1" lang="en-US" smtClean="0"/>
              <a:t> , f</a:t>
            </a:r>
            <a:r>
              <a:rPr baseline="-25000" dirty="0" sz="2800" i="1" lang="en-US" smtClean="0"/>
              <a:t>3</a:t>
            </a:r>
            <a:r>
              <a:rPr dirty="0" sz="2800" i="1" lang="en-US" smtClean="0"/>
              <a:t> </a:t>
            </a:r>
            <a:r>
              <a:rPr dirty="0" sz="2800" lang="en-US" smtClean="0"/>
              <a:t>) </a:t>
            </a:r>
            <a:r>
              <a:rPr dirty="0" sz="2800" lang="en-US" smtClean="0">
                <a:latin typeface="Arial"/>
                <a:cs typeface="Arial"/>
              </a:rPr>
              <a:t>≠ 0</a:t>
            </a:r>
            <a:endParaRPr dirty="0" sz="2800" lang="en-US" smtClean="0">
              <a:cs typeface="Arial"/>
              <a:sym typeface="Symbol"/>
            </a:endParaRPr>
          </a:p>
          <a:p>
            <a:endParaRPr dirty="0" sz="900" lang="en-US" smtClean="0">
              <a:cs typeface="Arial"/>
              <a:sym typeface="Symbol"/>
            </a:endParaRPr>
          </a:p>
          <a:p>
            <a:pPr>
              <a:buFont typeface="Symbol" pitchFamily="18" charset="2"/>
              <a:buChar char="\"/>
            </a:pPr>
            <a:r>
              <a:rPr dirty="0" sz="2800" i="1" lang="en-US" smtClean="0"/>
              <a:t>    f</a:t>
            </a:r>
            <a:r>
              <a:rPr baseline="-25000" dirty="0" sz="2800" i="1" lang="en-US" smtClean="0"/>
              <a:t>1</a:t>
            </a:r>
            <a:r>
              <a:rPr dirty="0" sz="2800" i="1" lang="en-US" smtClean="0"/>
              <a:t> , f</a:t>
            </a:r>
            <a:r>
              <a:rPr baseline="-25000" dirty="0" sz="2800" i="1" lang="en-US" smtClean="0"/>
              <a:t>2</a:t>
            </a:r>
            <a:r>
              <a:rPr dirty="0" sz="2800" i="1" lang="en-US" smtClean="0"/>
              <a:t> , f</a:t>
            </a:r>
            <a:r>
              <a:rPr baseline="-25000" dirty="0" sz="2800" i="1" lang="en-US" smtClean="0"/>
              <a:t>3</a:t>
            </a:r>
            <a:r>
              <a:rPr dirty="0" sz="2800" i="1" lang="en-US" smtClean="0"/>
              <a:t> </a:t>
            </a:r>
            <a:r>
              <a:rPr dirty="0" sz="2800" lang="en-US" smtClean="0"/>
              <a:t>are L.I over all </a:t>
            </a:r>
            <a:r>
              <a:rPr dirty="0" sz="2800" lang="en-US" err="1" smtClean="0"/>
              <a:t>reals</a:t>
            </a:r>
            <a:r>
              <a:rPr dirty="0" sz="2800" lang="en-US" smtClean="0"/>
              <a:t>. </a:t>
            </a:r>
          </a:p>
          <a:p>
            <a:endParaRPr dirty="0" sz="2800" lang="en-US"/>
          </a:p>
        </p:txBody>
      </p:sp>
      <p:sp>
        <p:nvSpPr>
          <p:cNvPr id="10486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58" name="Picture 1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76400" y="914400"/>
            <a:ext cx="5309171" cy="990600"/>
          </a:xfrm>
          <a:prstGeom prst="rect"/>
          <a:noFill/>
        </p:spPr>
      </p:pic>
      <p:cxnSp>
        <p:nvCxnSpPr>
          <p:cNvPr id="3145732" name="Straight Connector 6"/>
          <p:cNvCxnSpPr>
            <a:cxnSpLocks/>
          </p:cNvCxnSpPr>
          <p:nvPr/>
        </p:nvCxnSpPr>
        <p:spPr>
          <a:xfrm>
            <a:off x="838200" y="5257800"/>
            <a:ext cx="6934200" cy="0"/>
          </a:xfrm>
          <a:prstGeom prst="line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Rectangle 1"/>
          <p:cNvSpPr/>
          <p:nvPr/>
        </p:nvSpPr>
        <p:spPr>
          <a:xfrm>
            <a:off x="1981200" y="2133600"/>
            <a:ext cx="3942081" cy="891540"/>
          </a:xfrm>
          <a:prstGeom prst="rect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bIns="45720" lIns="91440" rIns="91440" tIns="45720" wrap="none">
            <a:spAutoFit/>
          </a:bodyPr>
          <a:p>
            <a:pPr algn="ctr"/>
            <a:r>
              <a:rPr b="1" cap="none" dirty="0" sz="5400" lang="en-US" spc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algn="tl" blurRad="50800" rotWithShape="0">
                    <a:srgbClr val="000000"/>
                  </a:outerShdw>
                </a:effectLst>
              </a:rPr>
              <a:t>THANK YOU</a:t>
            </a:r>
            <a:endParaRPr b="1" cap="none" dirty="0" sz="5400" lang="en-US" spc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algn="tl" blurRad="50800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lastClr="000000" val="windowText"/>
      </a:dk1>
      <a:lt1>
        <a:sysClr lastClr="FFFFFF" val="window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r="5400000" dist="25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r="5400000" dist="2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r="5400000" dist="2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dir="t" rig="balanced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algn="tl" flip="y" sx="40000" sy="50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WRONSKIAN  AND  ITS  PROPERTIES</dc:title>
  <dc:creator>OJASVI</dc:creator>
  <cp:lastModifiedBy>OJASVI</cp:lastModifiedBy>
  <dcterms:created xsi:type="dcterms:W3CDTF">2016-09-19T07:43:13Z</dcterms:created>
  <dcterms:modified xsi:type="dcterms:W3CDTF">2022-06-29T14:08:57Z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70358d7a2fbb4d7ab32eefb8b3938375</vt:lpwstr>
  </property>
</Properties>
</file>